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7" r:id="rId4"/>
    <p:sldId id="259" r:id="rId5"/>
    <p:sldId id="260" r:id="rId6"/>
    <p:sldId id="261" r:id="rId7"/>
    <p:sldId id="264" r:id="rId8"/>
    <p:sldId id="263" r:id="rId9"/>
    <p:sldId id="265" r:id="rId10"/>
    <p:sldId id="267" r:id="rId11"/>
    <p:sldId id="269" r:id="rId12"/>
    <p:sldId id="270" r:id="rId13"/>
    <p:sldId id="268" r:id="rId14"/>
    <p:sldId id="262" r:id="rId15"/>
    <p:sldId id="271" r:id="rId16"/>
    <p:sldId id="272" r:id="rId17"/>
    <p:sldId id="266" r:id="rId18"/>
    <p:sldId id="273" r:id="rId19"/>
    <p:sldId id="276" r:id="rId20"/>
    <p:sldId id="275"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F5A467DC-9BC9-4E6F-9660-49D98A2B3186}" type="datetimeFigureOut">
              <a:rPr lang="en-US" smtClean="0"/>
              <a:pPr/>
              <a:t>11/11/2009</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6F350405-5A35-45E1-9ADF-FD998381C2E0}"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0405-5A35-45E1-9ADF-FD998381C2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0405-5A35-45E1-9ADF-FD998381C2E0}"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350405-5A35-45E1-9ADF-FD998381C2E0}"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F5A467DC-9BC9-4E6F-9660-49D98A2B3186}" type="datetimeFigureOut">
              <a:rPr lang="en-US" smtClean="0"/>
              <a:pPr/>
              <a:t>11/11/2009</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6F350405-5A35-45E1-9ADF-FD998381C2E0}"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50405-5A35-45E1-9ADF-FD998381C2E0}"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350405-5A35-45E1-9ADF-FD998381C2E0}"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350405-5A35-45E1-9ADF-FD998381C2E0}"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350405-5A35-45E1-9ADF-FD998381C2E0}"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50405-5A35-45E1-9ADF-FD998381C2E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A467DC-9BC9-4E6F-9660-49D98A2B3186}" type="datetimeFigureOut">
              <a:rPr lang="en-US" smtClean="0"/>
              <a:pPr/>
              <a:t>11/11/2009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350405-5A35-45E1-9ADF-FD998381C2E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F5A467DC-9BC9-4E6F-9660-49D98A2B3186}" type="datetimeFigureOut">
              <a:rPr lang="en-US" smtClean="0"/>
              <a:pPr/>
              <a:t>11/11/2009</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F350405-5A35-45E1-9ADF-FD998381C2E0}"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hyperlink" Target="http://psychclassics.yorku.ca/Bandura/bobo.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8" Type="http://schemas.openxmlformats.org/officeDocument/2006/relationships/image" Target="../media/image28.gif"/><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jpeg"/><Relationship Id="rId10" Type="http://schemas.openxmlformats.org/officeDocument/2006/relationships/image" Target="../media/image30.jpeg"/><Relationship Id="rId4" Type="http://schemas.openxmlformats.org/officeDocument/2006/relationships/image" Target="../media/image24.jpeg"/><Relationship Id="rId9"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xml"/><Relationship Id="rId1" Type="http://schemas.openxmlformats.org/officeDocument/2006/relationships/video" Target="file:///D:\Albert%20Bandura%20Bobo%20Doll%20experiment.wmv"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en.wikipedia.org/wiki/Albert_Bandura" TargetMode="External"/><Relationship Id="rId3" Type="http://schemas.openxmlformats.org/officeDocument/2006/relationships/hyperlink" Target="http://www.des.emory.edu/mfp/bandurabio.html" TargetMode="External"/><Relationship Id="rId7" Type="http://schemas.openxmlformats.org/officeDocument/2006/relationships/hyperlink" Target="http://webspace.ship.edu/cgboer/bandura.html" TargetMode="External"/><Relationship Id="rId2" Type="http://schemas.openxmlformats.org/officeDocument/2006/relationships/hyperlink" Target="http://en.wikipedia.org/wiki/Bobo_doll_experiment" TargetMode="External"/><Relationship Id="rId1" Type="http://schemas.openxmlformats.org/officeDocument/2006/relationships/slideLayout" Target="../slideLayouts/slideLayout2.xml"/><Relationship Id="rId6" Type="http://schemas.openxmlformats.org/officeDocument/2006/relationships/hyperlink" Target="http://www.youtube.com/video_id=vdh7MngntnI&amp;t=vjVQa1PpcFOHOfRdC4kF6Z1pwbXURxnt4otI68pGjkM=&amp;fmt=18" TargetMode="External"/><Relationship Id="rId5" Type="http://schemas.openxmlformats.org/officeDocument/2006/relationships/hyperlink" Target="http://psychology.about.com/od/profilesofmajorthinkers/p/bio_bandura.htm" TargetMode="External"/><Relationship Id="rId4" Type="http://schemas.openxmlformats.org/officeDocument/2006/relationships/hyperlink" Target="http://psychclassics.yorku.ca/Bandura/bobo.ht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des.emory.edu/mfp/bandurabio.html#family"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des.emory.edu/mfp/bandurabio.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des.emory.edu/mfp/bandurabio.html#graduat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Albert </a:t>
            </a:r>
            <a:r>
              <a:rPr lang="en-US" dirty="0" err="1"/>
              <a:t>B</a:t>
            </a:r>
            <a:r>
              <a:rPr lang="en-US" dirty="0" err="1" smtClean="0"/>
              <a:t>andura</a:t>
            </a:r>
            <a:endParaRPr lang="en-US" dirty="0"/>
          </a:p>
        </p:txBody>
      </p:sp>
      <p:sp>
        <p:nvSpPr>
          <p:cNvPr id="3" name="Subtitle 2"/>
          <p:cNvSpPr>
            <a:spLocks noGrp="1"/>
          </p:cNvSpPr>
          <p:nvPr>
            <p:ph type="subTitle" idx="1"/>
          </p:nvPr>
        </p:nvSpPr>
        <p:spPr/>
        <p:txBody>
          <a:bodyPr/>
          <a:lstStyle/>
          <a:p>
            <a:r>
              <a:rPr lang="en-US" b="1" dirty="0" smtClean="0"/>
              <a:t>Daniel Alberto Vogel</a:t>
            </a:r>
            <a:endParaRPr lang="en-US" b="1" dirty="0"/>
          </a:p>
        </p:txBody>
      </p:sp>
      <p:pic>
        <p:nvPicPr>
          <p:cNvPr id="72706" name="Picture 2" descr="http://4.bp.blogspot.com/_QSxl4ZJ2V0Y/Ry8apVpdziI/AAAAAAAAAB4/G67qdxiUGkw/s320/bandura01%5B1%5D.jpg"/>
          <p:cNvPicPr>
            <a:picLocks noChangeAspect="1" noChangeArrowheads="1"/>
          </p:cNvPicPr>
          <p:nvPr/>
        </p:nvPicPr>
        <p:blipFill>
          <a:blip r:embed="rId2" cstate="print"/>
          <a:srcRect/>
          <a:stretch>
            <a:fillRect/>
          </a:stretch>
        </p:blipFill>
        <p:spPr bwMode="auto">
          <a:xfrm>
            <a:off x="2209800" y="381000"/>
            <a:ext cx="4495800" cy="3118961"/>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smtClean="0"/>
              <a:t>Bobo </a:t>
            </a:r>
            <a:r>
              <a:rPr lang="es-HN" b="1" dirty="0" err="1" smtClean="0"/>
              <a:t>Doll</a:t>
            </a:r>
            <a:r>
              <a:rPr lang="es-HN" b="1" dirty="0" smtClean="0"/>
              <a:t> </a:t>
            </a:r>
            <a:r>
              <a:rPr lang="es-HN" b="1" dirty="0" err="1" smtClean="0"/>
              <a:t>Experiment</a:t>
            </a:r>
            <a:endParaRPr lang="es-HN" b="1" dirty="0"/>
          </a:p>
        </p:txBody>
      </p:sp>
      <p:sp>
        <p:nvSpPr>
          <p:cNvPr id="3" name="2 Marcador de contenido"/>
          <p:cNvSpPr>
            <a:spLocks noGrp="1"/>
          </p:cNvSpPr>
          <p:nvPr>
            <p:ph sz="quarter" idx="1"/>
          </p:nvPr>
        </p:nvSpPr>
        <p:spPr/>
        <p:txBody>
          <a:bodyPr/>
          <a:lstStyle/>
          <a:p>
            <a:r>
              <a:rPr lang="es-HN" dirty="0" err="1" smtClean="0"/>
              <a:t>The</a:t>
            </a:r>
            <a:r>
              <a:rPr lang="es-HN" dirty="0" smtClean="0"/>
              <a:t> </a:t>
            </a:r>
            <a:r>
              <a:rPr lang="es-HN" dirty="0" err="1" smtClean="0"/>
              <a:t>method</a:t>
            </a:r>
            <a:r>
              <a:rPr lang="es-HN" dirty="0" smtClean="0"/>
              <a:t> </a:t>
            </a:r>
            <a:r>
              <a:rPr lang="es-HN" dirty="0" err="1" smtClean="0"/>
              <a:t>used</a:t>
            </a:r>
            <a:r>
              <a:rPr lang="es-HN" dirty="0" smtClean="0"/>
              <a:t> </a:t>
            </a:r>
            <a:r>
              <a:rPr lang="es-HN" dirty="0" err="1" smtClean="0"/>
              <a:t>was</a:t>
            </a:r>
            <a:r>
              <a:rPr lang="es-HN" dirty="0" smtClean="0"/>
              <a:t>:</a:t>
            </a:r>
          </a:p>
          <a:p>
            <a:pPr lvl="1"/>
            <a:r>
              <a:rPr lang="en-US" dirty="0" smtClean="0"/>
              <a:t>36 boys and 36 girls from a nursery school ranging in age between 3 and 6. Were split in to 3 groups of 24. </a:t>
            </a:r>
          </a:p>
          <a:p>
            <a:pPr lvl="1"/>
            <a:r>
              <a:rPr lang="en-US" dirty="0" smtClean="0"/>
              <a:t>2 groups would were put into an aggressive model</a:t>
            </a:r>
          </a:p>
          <a:p>
            <a:pPr lvl="2"/>
            <a:r>
              <a:rPr lang="en-US" dirty="0" smtClean="0"/>
              <a:t> scenario with 1 group in a same-sex adult model and one group in a different-sex adult model.</a:t>
            </a:r>
          </a:p>
          <a:p>
            <a:pPr lvl="1"/>
            <a:r>
              <a:rPr lang="en-US" dirty="0" smtClean="0"/>
              <a:t>The final group would be used as a control group - non-aggressive model scenario.</a:t>
            </a:r>
            <a:endParaRPr lang="es-HN" dirty="0"/>
          </a:p>
        </p:txBody>
      </p:sp>
      <p:pic>
        <p:nvPicPr>
          <p:cNvPr id="23554" name="Picture 2" descr="And here is the Bobo Doll in action.">
            <a:hlinkClick r:id="rId2"/>
          </p:cNvPr>
          <p:cNvPicPr>
            <a:picLocks noChangeAspect="1" noChangeArrowheads="1"/>
          </p:cNvPicPr>
          <p:nvPr/>
        </p:nvPicPr>
        <p:blipFill>
          <a:blip r:embed="rId3" cstate="print"/>
          <a:srcRect/>
          <a:stretch>
            <a:fillRect/>
          </a:stretch>
        </p:blipFill>
        <p:spPr bwMode="auto">
          <a:xfrm>
            <a:off x="4724400" y="4038600"/>
            <a:ext cx="3276600" cy="216116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Steps</a:t>
            </a:r>
            <a:r>
              <a:rPr lang="es-HN" b="1" dirty="0" smtClean="0"/>
              <a:t> </a:t>
            </a:r>
            <a:r>
              <a:rPr lang="es-HN" b="1" dirty="0" err="1" smtClean="0"/>
              <a:t>Followed</a:t>
            </a:r>
            <a:endParaRPr lang="es-HN" b="1" dirty="0"/>
          </a:p>
        </p:txBody>
      </p:sp>
      <p:sp>
        <p:nvSpPr>
          <p:cNvPr id="3" name="2 Marcador de contenido"/>
          <p:cNvSpPr>
            <a:spLocks noGrp="1"/>
          </p:cNvSpPr>
          <p:nvPr>
            <p:ph sz="quarter" idx="1"/>
          </p:nvPr>
        </p:nvSpPr>
        <p:spPr/>
        <p:txBody>
          <a:bodyPr/>
          <a:lstStyle/>
          <a:p>
            <a:r>
              <a:rPr lang="en-US" dirty="0" smtClean="0"/>
              <a:t>Child exposed to scenario</a:t>
            </a:r>
          </a:p>
          <a:p>
            <a:pPr lvl="1"/>
            <a:r>
              <a:rPr lang="en-US" dirty="0" smtClean="0"/>
              <a:t>One child and one grown adult seated in opposite sites of a room </a:t>
            </a:r>
          </a:p>
          <a:p>
            <a:r>
              <a:rPr lang="en-US" dirty="0" smtClean="0"/>
              <a:t>Each had toys suited for their ages. Child has stickers and appealing activities  where as the adult had a </a:t>
            </a:r>
            <a:r>
              <a:rPr lang="en-US" dirty="0" err="1" smtClean="0"/>
              <a:t>bobo</a:t>
            </a:r>
            <a:r>
              <a:rPr lang="en-US" dirty="0" smtClean="0"/>
              <a:t> doll and a mallet. “Experimenter explained to the child that the toys in the adult corner were only for the adult to play with”.</a:t>
            </a:r>
          </a:p>
          <a:p>
            <a:endParaRPr lang="es-HN" dirty="0"/>
          </a:p>
        </p:txBody>
      </p:sp>
      <p:pic>
        <p:nvPicPr>
          <p:cNvPr id="4098" name="Picture 2" descr="http://www.maliaplay.com/images/294_STENERSON_MALIA_12.JPG"/>
          <p:cNvPicPr>
            <a:picLocks noChangeAspect="1" noChangeArrowheads="1"/>
          </p:cNvPicPr>
          <p:nvPr/>
        </p:nvPicPr>
        <p:blipFill>
          <a:blip r:embed="rId2" cstate="print"/>
          <a:srcRect/>
          <a:stretch>
            <a:fillRect/>
          </a:stretch>
        </p:blipFill>
        <p:spPr bwMode="auto">
          <a:xfrm>
            <a:off x="6477000" y="4114800"/>
            <a:ext cx="1550607" cy="2552700"/>
          </a:xfrm>
          <a:prstGeom prst="rect">
            <a:avLst/>
          </a:prstGeom>
          <a:noFill/>
        </p:spPr>
      </p:pic>
      <p:pic>
        <p:nvPicPr>
          <p:cNvPr id="4100" name="Picture 4" descr="http://www.acf.hhs.gov/programs/opre/ehs/perf_measures/reports/prgm_perf_measures/images/prog_perf_img01.gif"/>
          <p:cNvPicPr>
            <a:picLocks noChangeAspect="1" noChangeArrowheads="1"/>
          </p:cNvPicPr>
          <p:nvPr/>
        </p:nvPicPr>
        <p:blipFill>
          <a:blip r:embed="rId3" cstate="print"/>
          <a:srcRect/>
          <a:stretch>
            <a:fillRect/>
          </a:stretch>
        </p:blipFill>
        <p:spPr bwMode="auto">
          <a:xfrm>
            <a:off x="3200400" y="4419600"/>
            <a:ext cx="1710677" cy="1704975"/>
          </a:xfrm>
          <a:prstGeom prst="rect">
            <a:avLst/>
          </a:prstGeom>
          <a:noFill/>
        </p:spPr>
      </p:pic>
      <p:sp>
        <p:nvSpPr>
          <p:cNvPr id="6" name="5 CuadroTexto"/>
          <p:cNvSpPr txBox="1"/>
          <p:nvPr/>
        </p:nvSpPr>
        <p:spPr>
          <a:xfrm>
            <a:off x="5105400" y="4724400"/>
            <a:ext cx="1143000" cy="461665"/>
          </a:xfrm>
          <a:prstGeom prst="rect">
            <a:avLst/>
          </a:prstGeom>
          <a:noFill/>
        </p:spPr>
        <p:txBody>
          <a:bodyPr wrap="square" rtlCol="0">
            <a:spAutoFit/>
          </a:bodyPr>
          <a:lstStyle/>
          <a:p>
            <a:pPr algn="ctr"/>
            <a:r>
              <a:rPr lang="es-HN" sz="2400" b="1" dirty="0" smtClean="0"/>
              <a:t>VS</a:t>
            </a:r>
            <a:endParaRPr lang="es-HN"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Steps</a:t>
            </a:r>
            <a:r>
              <a:rPr lang="es-HN" b="1" dirty="0" smtClean="0"/>
              <a:t> </a:t>
            </a:r>
            <a:r>
              <a:rPr lang="es-HN" b="1" dirty="0" err="1" smtClean="0"/>
              <a:t>Followed</a:t>
            </a:r>
            <a:endParaRPr lang="es-HN" b="1" dirty="0"/>
          </a:p>
        </p:txBody>
      </p:sp>
      <p:sp>
        <p:nvSpPr>
          <p:cNvPr id="3" name="2 Marcador de contenido"/>
          <p:cNvSpPr>
            <a:spLocks noGrp="1"/>
          </p:cNvSpPr>
          <p:nvPr>
            <p:ph sz="quarter" idx="1"/>
          </p:nvPr>
        </p:nvSpPr>
        <p:spPr/>
        <p:txBody>
          <a:bodyPr/>
          <a:lstStyle/>
          <a:p>
            <a:r>
              <a:rPr lang="es-HN" b="1" dirty="0" err="1" smtClean="0"/>
              <a:t>Scenario</a:t>
            </a:r>
            <a:r>
              <a:rPr lang="es-HN" b="1" dirty="0" smtClean="0"/>
              <a:t> 1</a:t>
            </a:r>
          </a:p>
          <a:p>
            <a:pPr lvl="1"/>
            <a:r>
              <a:rPr lang="en-US" dirty="0" smtClean="0"/>
              <a:t>the adult in the aggressive model scenario would attack the </a:t>
            </a:r>
            <a:r>
              <a:rPr lang="en-US" dirty="0" err="1" smtClean="0"/>
              <a:t>Bobo</a:t>
            </a:r>
            <a:r>
              <a:rPr lang="en-US" dirty="0" smtClean="0"/>
              <a:t> doll by hitting it in different ways and using strong words such as </a:t>
            </a:r>
            <a:r>
              <a:rPr lang="en-US" dirty="0" err="1" smtClean="0"/>
              <a:t>sockeroo</a:t>
            </a:r>
            <a:r>
              <a:rPr lang="en-US" dirty="0" smtClean="0"/>
              <a:t>.</a:t>
            </a:r>
          </a:p>
          <a:p>
            <a:pPr lvl="1">
              <a:buNone/>
            </a:pPr>
            <a:endParaRPr lang="en-US" dirty="0" smtClean="0"/>
          </a:p>
          <a:p>
            <a:pPr lvl="1">
              <a:buNone/>
            </a:pPr>
            <a:endParaRPr lang="en-US" dirty="0" smtClean="0"/>
          </a:p>
          <a:p>
            <a:r>
              <a:rPr lang="en-US" b="1" dirty="0" smtClean="0"/>
              <a:t>Scenario 2</a:t>
            </a:r>
          </a:p>
          <a:p>
            <a:pPr lvl="1"/>
            <a:r>
              <a:rPr lang="en-US" dirty="0" smtClean="0"/>
              <a:t>The non-aggressive adult model simply played with the small toys for the entire 10 minute-period. In this situation, the </a:t>
            </a:r>
            <a:r>
              <a:rPr lang="en-US" dirty="0" err="1" smtClean="0"/>
              <a:t>Bobo</a:t>
            </a:r>
            <a:r>
              <a:rPr lang="en-US" dirty="0" smtClean="0"/>
              <a:t> doll was completely ignored.</a:t>
            </a:r>
            <a:endParaRPr lang="es-HN" b="1" dirty="0" smtClean="0"/>
          </a:p>
          <a:p>
            <a:endParaRPr lang="es-HN" dirty="0"/>
          </a:p>
        </p:txBody>
      </p:sp>
      <p:pic>
        <p:nvPicPr>
          <p:cNvPr id="27650" name="Picture 2" descr="http://static-p4.fotolia.com/jpg/00/00/15/37/400_F_153732_ZpD0fTPiVRthUwj2C8IFB7m5sTQEfy.jpg"/>
          <p:cNvPicPr>
            <a:picLocks noChangeAspect="1" noChangeArrowheads="1"/>
          </p:cNvPicPr>
          <p:nvPr/>
        </p:nvPicPr>
        <p:blipFill>
          <a:blip r:embed="rId2" cstate="print"/>
          <a:srcRect/>
          <a:stretch>
            <a:fillRect/>
          </a:stretch>
        </p:blipFill>
        <p:spPr bwMode="auto">
          <a:xfrm>
            <a:off x="5105400" y="2438400"/>
            <a:ext cx="2514600" cy="1729359"/>
          </a:xfrm>
          <a:prstGeom prst="rect">
            <a:avLst/>
          </a:prstGeom>
          <a:noFill/>
        </p:spPr>
      </p:pic>
      <p:pic>
        <p:nvPicPr>
          <p:cNvPr id="27652" name="Picture 4" descr="http://www.backbayyoga.com/images/people/dougbaker.jpg"/>
          <p:cNvPicPr>
            <a:picLocks noChangeAspect="1" noChangeArrowheads="1"/>
          </p:cNvPicPr>
          <p:nvPr/>
        </p:nvPicPr>
        <p:blipFill>
          <a:blip r:embed="rId3" cstate="print"/>
          <a:srcRect/>
          <a:stretch>
            <a:fillRect/>
          </a:stretch>
        </p:blipFill>
        <p:spPr bwMode="auto">
          <a:xfrm>
            <a:off x="6172200" y="4876800"/>
            <a:ext cx="1676400" cy="1775699"/>
          </a:xfrm>
          <a:prstGeom prst="rect">
            <a:avLst/>
          </a:prstGeom>
          <a:noFill/>
        </p:spPr>
      </p:pic>
      <p:pic>
        <p:nvPicPr>
          <p:cNvPr id="6146" name="Picture 2" descr="http://www.sociology.org.uk/as4bobo1.jpg"/>
          <p:cNvPicPr>
            <a:picLocks noChangeAspect="1" noChangeArrowheads="1"/>
          </p:cNvPicPr>
          <p:nvPr/>
        </p:nvPicPr>
        <p:blipFill>
          <a:blip r:embed="rId4" cstate="print"/>
          <a:srcRect/>
          <a:stretch>
            <a:fillRect/>
          </a:stretch>
        </p:blipFill>
        <p:spPr bwMode="auto">
          <a:xfrm>
            <a:off x="3200400" y="2971800"/>
            <a:ext cx="1371600" cy="99441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8" name="Picture 10" descr="http://www.naturemoms.com/blog/wp-content/uploads/2008/08/tea-set-toy.jpg"/>
          <p:cNvPicPr>
            <a:picLocks noChangeAspect="1" noChangeArrowheads="1"/>
          </p:cNvPicPr>
          <p:nvPr/>
        </p:nvPicPr>
        <p:blipFill>
          <a:blip r:embed="rId2" cstate="print"/>
          <a:srcRect/>
          <a:stretch>
            <a:fillRect/>
          </a:stretch>
        </p:blipFill>
        <p:spPr bwMode="auto">
          <a:xfrm>
            <a:off x="4800600" y="1905000"/>
            <a:ext cx="1752600" cy="1752600"/>
          </a:xfrm>
          <a:prstGeom prst="rect">
            <a:avLst/>
          </a:prstGeom>
          <a:noFill/>
        </p:spPr>
      </p:pic>
      <p:pic>
        <p:nvPicPr>
          <p:cNvPr id="22542" name="Picture 14" descr="http://i2.cdn.turner.com/money/galleries/2008/moneymag/0804/gallery.estate_sale.moneymag/images/truck.jpg"/>
          <p:cNvPicPr>
            <a:picLocks noChangeAspect="1" noChangeArrowheads="1"/>
          </p:cNvPicPr>
          <p:nvPr/>
        </p:nvPicPr>
        <p:blipFill>
          <a:blip r:embed="rId3" cstate="print"/>
          <a:srcRect/>
          <a:stretch>
            <a:fillRect/>
          </a:stretch>
        </p:blipFill>
        <p:spPr bwMode="auto">
          <a:xfrm>
            <a:off x="4648200" y="3276600"/>
            <a:ext cx="2438400" cy="1828800"/>
          </a:xfrm>
          <a:prstGeom prst="rect">
            <a:avLst/>
          </a:prstGeom>
          <a:noFill/>
        </p:spPr>
      </p:pic>
      <p:sp>
        <p:nvSpPr>
          <p:cNvPr id="2" name="1 Título"/>
          <p:cNvSpPr>
            <a:spLocks noGrp="1"/>
          </p:cNvSpPr>
          <p:nvPr>
            <p:ph type="title"/>
          </p:nvPr>
        </p:nvSpPr>
        <p:spPr>
          <a:xfrm>
            <a:off x="457200" y="0"/>
            <a:ext cx="8229600" cy="914400"/>
          </a:xfrm>
        </p:spPr>
        <p:txBody>
          <a:bodyPr>
            <a:normAutofit/>
          </a:bodyPr>
          <a:lstStyle/>
          <a:p>
            <a:pPr algn="ctr"/>
            <a:r>
              <a:rPr lang="en-US" b="1" dirty="0" smtClean="0"/>
              <a:t>Toys in The Experiment</a:t>
            </a:r>
            <a:endParaRPr lang="en-US" dirty="0">
              <a:solidFill>
                <a:schemeClr val="tx1"/>
              </a:solidFill>
            </a:endParaRPr>
          </a:p>
        </p:txBody>
      </p:sp>
      <p:sp>
        <p:nvSpPr>
          <p:cNvPr id="3" name="2 Marcador de texto"/>
          <p:cNvSpPr>
            <a:spLocks noGrp="1"/>
          </p:cNvSpPr>
          <p:nvPr>
            <p:ph type="body" idx="1"/>
          </p:nvPr>
        </p:nvSpPr>
        <p:spPr/>
        <p:txBody>
          <a:bodyPr/>
          <a:lstStyle/>
          <a:p>
            <a:pPr algn="ctr"/>
            <a:r>
              <a:rPr lang="en-US" dirty="0" smtClean="0"/>
              <a:t>Aggressive</a:t>
            </a:r>
            <a:endParaRPr lang="en-US" dirty="0"/>
          </a:p>
        </p:txBody>
      </p:sp>
      <p:sp>
        <p:nvSpPr>
          <p:cNvPr id="4" name="3 Marcador de texto"/>
          <p:cNvSpPr>
            <a:spLocks noGrp="1"/>
          </p:cNvSpPr>
          <p:nvPr>
            <p:ph type="body" sz="half" idx="3"/>
          </p:nvPr>
        </p:nvSpPr>
        <p:spPr/>
        <p:txBody>
          <a:bodyPr/>
          <a:lstStyle/>
          <a:p>
            <a:pPr algn="ctr"/>
            <a:r>
              <a:rPr lang="es-HN" dirty="0" smtClean="0"/>
              <a:t>Non - </a:t>
            </a:r>
            <a:r>
              <a:rPr lang="es-HN" dirty="0" err="1" smtClean="0"/>
              <a:t>Aggressive</a:t>
            </a:r>
            <a:endParaRPr lang="es-HN" dirty="0"/>
          </a:p>
        </p:txBody>
      </p:sp>
      <p:pic>
        <p:nvPicPr>
          <p:cNvPr id="8" name="7 Marcador de contenido" descr="bozo-300x300.jpg"/>
          <p:cNvPicPr>
            <a:picLocks noGrp="1" noChangeAspect="1"/>
          </p:cNvPicPr>
          <p:nvPr>
            <p:ph sz="quarter" idx="2"/>
          </p:nvPr>
        </p:nvPicPr>
        <p:blipFill>
          <a:blip r:embed="rId4" cstate="print"/>
          <a:stretch>
            <a:fillRect/>
          </a:stretch>
        </p:blipFill>
        <p:spPr>
          <a:xfrm>
            <a:off x="457200" y="2133600"/>
            <a:ext cx="2228850" cy="2228850"/>
          </a:xfrm>
        </p:spPr>
      </p:pic>
      <p:pic>
        <p:nvPicPr>
          <p:cNvPr id="22532" name="Picture 4" descr="http://www.hants.gov.uk/regulatory/tradingstandards/images/gun15.jpg"/>
          <p:cNvPicPr>
            <a:picLocks noChangeAspect="1" noChangeArrowheads="1"/>
          </p:cNvPicPr>
          <p:nvPr/>
        </p:nvPicPr>
        <p:blipFill>
          <a:blip r:embed="rId5" cstate="print"/>
          <a:srcRect/>
          <a:stretch>
            <a:fillRect/>
          </a:stretch>
        </p:blipFill>
        <p:spPr bwMode="auto">
          <a:xfrm>
            <a:off x="2362200" y="2286000"/>
            <a:ext cx="2133600" cy="1676006"/>
          </a:xfrm>
          <a:prstGeom prst="rect">
            <a:avLst/>
          </a:prstGeom>
          <a:noFill/>
        </p:spPr>
      </p:pic>
      <p:pic>
        <p:nvPicPr>
          <p:cNvPr id="22534" name="Picture 6" descr="http://chestofbooks.com/home-improvement/woodworking/Elementary-Turning/images/Number-IV-Carpenter-s-Mallet-145.png"/>
          <p:cNvPicPr>
            <a:picLocks noChangeAspect="1" noChangeArrowheads="1"/>
          </p:cNvPicPr>
          <p:nvPr/>
        </p:nvPicPr>
        <p:blipFill>
          <a:blip r:embed="rId6" cstate="print"/>
          <a:srcRect/>
          <a:stretch>
            <a:fillRect/>
          </a:stretch>
        </p:blipFill>
        <p:spPr bwMode="auto">
          <a:xfrm>
            <a:off x="381000" y="4343400"/>
            <a:ext cx="2133600" cy="1224364"/>
          </a:xfrm>
          <a:prstGeom prst="rect">
            <a:avLst/>
          </a:prstGeom>
          <a:noFill/>
        </p:spPr>
      </p:pic>
      <p:pic>
        <p:nvPicPr>
          <p:cNvPr id="22536" name="Picture 8" descr="http://www.davebang.com/images/sports_tetherball.jpg"/>
          <p:cNvPicPr>
            <a:picLocks noChangeAspect="1" noChangeArrowheads="1"/>
          </p:cNvPicPr>
          <p:nvPr/>
        </p:nvPicPr>
        <p:blipFill>
          <a:blip r:embed="rId7" cstate="print"/>
          <a:srcRect/>
          <a:stretch>
            <a:fillRect/>
          </a:stretch>
        </p:blipFill>
        <p:spPr bwMode="auto">
          <a:xfrm>
            <a:off x="2590800" y="4191000"/>
            <a:ext cx="1905000" cy="1724025"/>
          </a:xfrm>
          <a:prstGeom prst="rect">
            <a:avLst/>
          </a:prstGeom>
          <a:noFill/>
        </p:spPr>
      </p:pic>
      <p:pic>
        <p:nvPicPr>
          <p:cNvPr id="22540" name="Picture 12" descr="http://www.prangpower.com/shop/images/Kindograph.gif"/>
          <p:cNvPicPr>
            <a:picLocks noChangeAspect="1" noChangeArrowheads="1"/>
          </p:cNvPicPr>
          <p:nvPr/>
        </p:nvPicPr>
        <p:blipFill>
          <a:blip r:embed="rId8" cstate="print"/>
          <a:srcRect/>
          <a:stretch>
            <a:fillRect/>
          </a:stretch>
        </p:blipFill>
        <p:spPr bwMode="auto">
          <a:xfrm>
            <a:off x="6705600" y="2057400"/>
            <a:ext cx="1981200" cy="1584960"/>
          </a:xfrm>
          <a:prstGeom prst="rect">
            <a:avLst/>
          </a:prstGeom>
          <a:noFill/>
        </p:spPr>
      </p:pic>
      <p:pic>
        <p:nvPicPr>
          <p:cNvPr id="22544" name="Picture 16" descr="http://4.bp.blogspot.com/_Fo67EroOQU8/RdshPFVqLZI/AAAAAAAAANc/qIVDJRehCFk/s320/mu%C3%B1eca.jpg"/>
          <p:cNvPicPr>
            <a:picLocks noChangeAspect="1" noChangeArrowheads="1"/>
          </p:cNvPicPr>
          <p:nvPr/>
        </p:nvPicPr>
        <p:blipFill>
          <a:blip r:embed="rId9" cstate="print"/>
          <a:srcRect/>
          <a:stretch>
            <a:fillRect/>
          </a:stretch>
        </p:blipFill>
        <p:spPr bwMode="auto">
          <a:xfrm>
            <a:off x="7315200" y="3810000"/>
            <a:ext cx="1524000" cy="1524000"/>
          </a:xfrm>
          <a:prstGeom prst="rect">
            <a:avLst/>
          </a:prstGeom>
          <a:noFill/>
        </p:spPr>
      </p:pic>
      <p:pic>
        <p:nvPicPr>
          <p:cNvPr id="22546" name="Picture 18" descr="http://www.mountphysio.co.nz/images/Gym_Ball.jpg"/>
          <p:cNvPicPr>
            <a:picLocks noChangeAspect="1" noChangeArrowheads="1"/>
          </p:cNvPicPr>
          <p:nvPr/>
        </p:nvPicPr>
        <p:blipFill>
          <a:blip r:embed="rId10" cstate="print"/>
          <a:srcRect/>
          <a:stretch>
            <a:fillRect/>
          </a:stretch>
        </p:blipFill>
        <p:spPr bwMode="auto">
          <a:xfrm>
            <a:off x="6096000" y="4724400"/>
            <a:ext cx="1600200" cy="1600200"/>
          </a:xfrm>
          <a:prstGeom prst="rect">
            <a:avLst/>
          </a:prstGeom>
          <a:noFill/>
        </p:spPr>
      </p:pic>
      <p:sp>
        <p:nvSpPr>
          <p:cNvPr id="14" name="13 CuadroTexto"/>
          <p:cNvSpPr txBox="1"/>
          <p:nvPr/>
        </p:nvSpPr>
        <p:spPr>
          <a:xfrm>
            <a:off x="609600" y="762000"/>
            <a:ext cx="8229600" cy="707886"/>
          </a:xfrm>
          <a:prstGeom prst="rect">
            <a:avLst/>
          </a:prstGeom>
          <a:noFill/>
        </p:spPr>
        <p:txBody>
          <a:bodyPr wrap="square" rtlCol="0">
            <a:spAutoFit/>
          </a:bodyPr>
          <a:lstStyle/>
          <a:p>
            <a:r>
              <a:rPr lang="en-US" sz="2000" dirty="0" smtClean="0"/>
              <a:t>In scenario 3 the kids were left alone for 20 minutes and had to chose        between this toys to play with.</a:t>
            </a:r>
            <a:endParaRPr lang="es-HN"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n-US" b="1" dirty="0" smtClean="0"/>
              <a:t>A study of Aggression. The </a:t>
            </a:r>
            <a:r>
              <a:rPr lang="en-US" b="1" dirty="0" err="1" smtClean="0"/>
              <a:t>Bobo</a:t>
            </a:r>
            <a:r>
              <a:rPr lang="en-US" b="1" dirty="0" smtClean="0"/>
              <a:t> Doll Experiment</a:t>
            </a:r>
            <a:endParaRPr lang="en-US" b="1" dirty="0"/>
          </a:p>
        </p:txBody>
      </p:sp>
      <p:pic>
        <p:nvPicPr>
          <p:cNvPr id="5" name="Albert Bandura Bobo Doll experiment.wmv">
            <a:hlinkClick r:id="" action="ppaction://media"/>
          </p:cNvPr>
          <p:cNvPicPr>
            <a:picLocks noGrp="1" noRot="1" noChangeAspect="1"/>
          </p:cNvPicPr>
          <p:nvPr>
            <p:ph sz="quarter" idx="1"/>
            <a:videoFile r:link="rId1"/>
          </p:nvPr>
        </p:nvPicPr>
        <p:blipFill>
          <a:blip r:embed="rId3" cstate="print"/>
          <a:stretch>
            <a:fillRect/>
          </a:stretch>
        </p:blipFill>
        <p:spPr>
          <a:xfrm>
            <a:off x="1219200" y="1447800"/>
            <a:ext cx="6400800" cy="4800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smtClean="0"/>
              <a:t>Bobo </a:t>
            </a:r>
            <a:r>
              <a:rPr lang="es-HN" b="1" dirty="0" err="1" smtClean="0"/>
              <a:t>Doll</a:t>
            </a:r>
            <a:r>
              <a:rPr lang="es-HN" b="1" dirty="0" smtClean="0"/>
              <a:t> </a:t>
            </a:r>
            <a:r>
              <a:rPr lang="es-HN" b="1" dirty="0" err="1" smtClean="0"/>
              <a:t>Experiment</a:t>
            </a:r>
            <a:endParaRPr lang="es-HN" b="1" dirty="0"/>
          </a:p>
        </p:txBody>
      </p:sp>
      <p:sp>
        <p:nvSpPr>
          <p:cNvPr id="3" name="2 Marcador de contenido"/>
          <p:cNvSpPr>
            <a:spLocks noGrp="1"/>
          </p:cNvSpPr>
          <p:nvPr>
            <p:ph sz="quarter" idx="1"/>
          </p:nvPr>
        </p:nvSpPr>
        <p:spPr/>
        <p:txBody>
          <a:bodyPr/>
          <a:lstStyle/>
          <a:p>
            <a:r>
              <a:rPr lang="es-HN" dirty="0" err="1" smtClean="0"/>
              <a:t>Judges</a:t>
            </a:r>
            <a:r>
              <a:rPr lang="es-HN" dirty="0" smtClean="0"/>
              <a:t> </a:t>
            </a:r>
            <a:r>
              <a:rPr lang="es-HN" dirty="0" err="1" smtClean="0"/>
              <a:t>watched</a:t>
            </a:r>
            <a:r>
              <a:rPr lang="es-HN" dirty="0" smtClean="0"/>
              <a:t> </a:t>
            </a:r>
            <a:r>
              <a:rPr lang="es-HN" dirty="0" err="1" smtClean="0"/>
              <a:t>the</a:t>
            </a:r>
            <a:r>
              <a:rPr lang="es-HN" dirty="0" smtClean="0"/>
              <a:t> </a:t>
            </a:r>
            <a:r>
              <a:rPr lang="es-HN" dirty="0" err="1" smtClean="0"/>
              <a:t>behavior</a:t>
            </a:r>
            <a:r>
              <a:rPr lang="es-HN" dirty="0" smtClean="0"/>
              <a:t> of </a:t>
            </a:r>
            <a:r>
              <a:rPr lang="es-HN" dirty="0" err="1" smtClean="0"/>
              <a:t>each</a:t>
            </a:r>
            <a:r>
              <a:rPr lang="es-HN" dirty="0" smtClean="0"/>
              <a:t> </a:t>
            </a:r>
            <a:r>
              <a:rPr lang="es-HN" dirty="0" err="1" smtClean="0"/>
              <a:t>child</a:t>
            </a:r>
            <a:r>
              <a:rPr lang="es-HN" dirty="0" smtClean="0"/>
              <a:t> </a:t>
            </a:r>
            <a:r>
              <a:rPr lang="es-HN" dirty="0" err="1" smtClean="0"/>
              <a:t>through</a:t>
            </a:r>
            <a:r>
              <a:rPr lang="es-HN" dirty="0" smtClean="0"/>
              <a:t> a </a:t>
            </a:r>
            <a:r>
              <a:rPr lang="es-HN" dirty="0" err="1" smtClean="0"/>
              <a:t>one</a:t>
            </a:r>
            <a:r>
              <a:rPr lang="es-HN" dirty="0" smtClean="0"/>
              <a:t> </a:t>
            </a:r>
            <a:r>
              <a:rPr lang="es-HN" dirty="0" err="1" smtClean="0"/>
              <a:t>way</a:t>
            </a:r>
            <a:r>
              <a:rPr lang="es-HN" dirty="0" smtClean="0"/>
              <a:t> </a:t>
            </a:r>
            <a:r>
              <a:rPr lang="es-HN" dirty="0" err="1" smtClean="0"/>
              <a:t>mirror</a:t>
            </a:r>
            <a:r>
              <a:rPr lang="es-HN" dirty="0" smtClean="0"/>
              <a:t>.</a:t>
            </a:r>
          </a:p>
          <a:p>
            <a:r>
              <a:rPr lang="es-HN" dirty="0" err="1" smtClean="0"/>
              <a:t>Recorded</a:t>
            </a:r>
            <a:r>
              <a:rPr lang="es-HN" dirty="0" smtClean="0"/>
              <a:t> </a:t>
            </a:r>
            <a:r>
              <a:rPr lang="es-HN" dirty="0" err="1" smtClean="0"/>
              <a:t>measures</a:t>
            </a:r>
            <a:r>
              <a:rPr lang="es-HN" dirty="0" smtClean="0"/>
              <a:t> </a:t>
            </a:r>
            <a:r>
              <a:rPr lang="es-HN" dirty="0" err="1" smtClean="0"/>
              <a:t>based</a:t>
            </a:r>
            <a:r>
              <a:rPr lang="es-HN" dirty="0" smtClean="0"/>
              <a:t> </a:t>
            </a:r>
            <a:r>
              <a:rPr lang="es-HN" dirty="0" err="1" smtClean="0"/>
              <a:t>on</a:t>
            </a:r>
            <a:r>
              <a:rPr lang="es-HN" dirty="0" smtClean="0"/>
              <a:t> </a:t>
            </a:r>
            <a:r>
              <a:rPr lang="es-HN" dirty="0" err="1" smtClean="0"/>
              <a:t>physical</a:t>
            </a:r>
            <a:r>
              <a:rPr lang="es-HN" dirty="0" smtClean="0"/>
              <a:t> and verbal </a:t>
            </a:r>
            <a:r>
              <a:rPr lang="es-HN" dirty="0" err="1" smtClean="0"/>
              <a:t>aggression</a:t>
            </a:r>
            <a:endParaRPr lang="es-HN" dirty="0" smtClean="0"/>
          </a:p>
          <a:p>
            <a:r>
              <a:rPr lang="es-HN" dirty="0" smtClean="0"/>
              <a:t>He </a:t>
            </a:r>
            <a:r>
              <a:rPr lang="es-HN" dirty="0" err="1" smtClean="0"/>
              <a:t>separated</a:t>
            </a:r>
            <a:r>
              <a:rPr lang="es-HN" dirty="0" smtClean="0"/>
              <a:t> </a:t>
            </a:r>
            <a:r>
              <a:rPr lang="es-HN" dirty="0" err="1" smtClean="0"/>
              <a:t>the</a:t>
            </a:r>
            <a:r>
              <a:rPr lang="es-HN" dirty="0" smtClean="0"/>
              <a:t> </a:t>
            </a:r>
            <a:r>
              <a:rPr lang="es-HN" dirty="0" err="1" smtClean="0"/>
              <a:t>results</a:t>
            </a:r>
            <a:r>
              <a:rPr lang="es-HN" dirty="0" smtClean="0"/>
              <a:t> </a:t>
            </a:r>
            <a:r>
              <a:rPr lang="es-HN" dirty="0" err="1" smtClean="0"/>
              <a:t>by</a:t>
            </a:r>
            <a:r>
              <a:rPr lang="es-HN" dirty="0" smtClean="0"/>
              <a:t> </a:t>
            </a:r>
            <a:r>
              <a:rPr lang="es-HN" dirty="0" err="1" smtClean="0"/>
              <a:t>gender</a:t>
            </a:r>
            <a:r>
              <a:rPr lang="es-HN" dirty="0" smtClean="0"/>
              <a:t> of role </a:t>
            </a:r>
            <a:r>
              <a:rPr lang="es-HN" dirty="0" err="1" smtClean="0"/>
              <a:t>model</a:t>
            </a:r>
            <a:r>
              <a:rPr lang="es-HN" dirty="0" smtClean="0"/>
              <a:t> and </a:t>
            </a:r>
            <a:r>
              <a:rPr lang="es-HN" dirty="0" err="1" smtClean="0"/>
              <a:t>by</a:t>
            </a:r>
            <a:r>
              <a:rPr lang="es-HN" dirty="0" smtClean="0"/>
              <a:t> </a:t>
            </a:r>
            <a:r>
              <a:rPr lang="es-HN" dirty="0" err="1" smtClean="0"/>
              <a:t>gender</a:t>
            </a:r>
            <a:r>
              <a:rPr lang="es-HN" dirty="0" smtClean="0"/>
              <a:t> of </a:t>
            </a:r>
            <a:r>
              <a:rPr lang="es-HN" dirty="0" err="1" smtClean="0"/>
              <a:t>the</a:t>
            </a:r>
            <a:r>
              <a:rPr lang="es-HN" dirty="0" smtClean="0"/>
              <a:t> </a:t>
            </a:r>
            <a:r>
              <a:rPr lang="es-HN" dirty="0" err="1" smtClean="0"/>
              <a:t>child</a:t>
            </a:r>
            <a:r>
              <a:rPr lang="es-HN" dirty="0" smtClean="0"/>
              <a:t>.</a:t>
            </a:r>
            <a:endParaRPr lang="es-HN" dirty="0"/>
          </a:p>
        </p:txBody>
      </p:sp>
      <p:pic>
        <p:nvPicPr>
          <p:cNvPr id="2050" name="Picture 2" descr="http://faculty.frostburg.edu/mbradley/psyography/bandura.JPG"/>
          <p:cNvPicPr>
            <a:picLocks noChangeAspect="1" noChangeArrowheads="1"/>
          </p:cNvPicPr>
          <p:nvPr/>
        </p:nvPicPr>
        <p:blipFill>
          <a:blip r:embed="rId2" cstate="print"/>
          <a:srcRect/>
          <a:stretch>
            <a:fillRect/>
          </a:stretch>
        </p:blipFill>
        <p:spPr bwMode="auto">
          <a:xfrm>
            <a:off x="4724400" y="3581400"/>
            <a:ext cx="2743200" cy="275103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HN" dirty="0" err="1" smtClean="0"/>
              <a:t>Table</a:t>
            </a:r>
            <a:r>
              <a:rPr lang="es-HN" dirty="0" smtClean="0"/>
              <a:t> of </a:t>
            </a:r>
            <a:r>
              <a:rPr lang="es-HN" dirty="0" err="1" smtClean="0"/>
              <a:t>experiment</a:t>
            </a:r>
            <a:r>
              <a:rPr lang="es-HN" dirty="0" smtClean="0"/>
              <a:t> </a:t>
            </a:r>
            <a:r>
              <a:rPr lang="es-HN" dirty="0" err="1" smtClean="0"/>
              <a:t>results</a:t>
            </a:r>
            <a:r>
              <a:rPr lang="es-HN" dirty="0" smtClean="0"/>
              <a:t>: # of </a:t>
            </a:r>
            <a:r>
              <a:rPr lang="es-HN" dirty="0" err="1" smtClean="0"/>
              <a:t>aggressive</a:t>
            </a:r>
            <a:r>
              <a:rPr lang="es-HN" dirty="0" smtClean="0"/>
              <a:t> </a:t>
            </a:r>
            <a:r>
              <a:rPr lang="es-HN" dirty="0" err="1" smtClean="0"/>
              <a:t>instances</a:t>
            </a:r>
            <a:endParaRPr lang="es-HN" dirty="0"/>
          </a:p>
        </p:txBody>
      </p:sp>
      <p:graphicFrame>
        <p:nvGraphicFramePr>
          <p:cNvPr id="4" name="3 Marcador de contenido"/>
          <p:cNvGraphicFramePr>
            <a:graphicFrameLocks noGrp="1"/>
          </p:cNvGraphicFramePr>
          <p:nvPr>
            <p:ph sz="quarter" idx="1"/>
          </p:nvPr>
        </p:nvGraphicFramePr>
        <p:xfrm>
          <a:off x="381000" y="1295400"/>
          <a:ext cx="8229600" cy="3352802"/>
        </p:xfrm>
        <a:graphic>
          <a:graphicData uri="http://schemas.openxmlformats.org/drawingml/2006/table">
            <a:tbl>
              <a:tblPr firstRow="1" bandRow="1">
                <a:tableStyleId>{073A0DAA-6AF3-43AB-8588-CEC1D06C72B9}</a:tableStyleId>
              </a:tblPr>
              <a:tblGrid>
                <a:gridCol w="3048000"/>
                <a:gridCol w="2438400"/>
                <a:gridCol w="2743200"/>
              </a:tblGrid>
              <a:tr h="467089">
                <a:tc>
                  <a:txBody>
                    <a:bodyPr/>
                    <a:lstStyle/>
                    <a:p>
                      <a:endParaRPr lang="es-HN" dirty="0"/>
                    </a:p>
                  </a:txBody>
                  <a:tcPr/>
                </a:tc>
                <a:tc>
                  <a:txBody>
                    <a:bodyPr/>
                    <a:lstStyle/>
                    <a:p>
                      <a:r>
                        <a:rPr lang="es-HN" dirty="0" err="1" smtClean="0"/>
                        <a:t>Boy</a:t>
                      </a:r>
                      <a:endParaRPr lang="es-HN" dirty="0"/>
                    </a:p>
                  </a:txBody>
                  <a:tcPr/>
                </a:tc>
                <a:tc>
                  <a:txBody>
                    <a:bodyPr/>
                    <a:lstStyle/>
                    <a:p>
                      <a:r>
                        <a:rPr lang="es-HN" dirty="0" err="1" smtClean="0"/>
                        <a:t>Girl</a:t>
                      </a:r>
                      <a:endParaRPr lang="es-HN" dirty="0"/>
                    </a:p>
                  </a:txBody>
                  <a:tcPr/>
                </a:tc>
              </a:tr>
              <a:tr h="806208">
                <a:tc>
                  <a:txBody>
                    <a:bodyPr/>
                    <a:lstStyle/>
                    <a:p>
                      <a:r>
                        <a:rPr lang="es-HN" dirty="0" err="1" smtClean="0"/>
                        <a:t>Exposed</a:t>
                      </a:r>
                      <a:r>
                        <a:rPr lang="es-HN" dirty="0" smtClean="0"/>
                        <a:t> </a:t>
                      </a:r>
                      <a:r>
                        <a:rPr lang="es-HN" dirty="0" err="1" smtClean="0"/>
                        <a:t>to</a:t>
                      </a:r>
                      <a:r>
                        <a:rPr lang="es-HN" dirty="0" smtClean="0"/>
                        <a:t> </a:t>
                      </a:r>
                      <a:r>
                        <a:rPr lang="es-HN" dirty="0" err="1" smtClean="0"/>
                        <a:t>Agressive</a:t>
                      </a:r>
                      <a:r>
                        <a:rPr lang="es-HN" baseline="0" dirty="0" smtClean="0"/>
                        <a:t> </a:t>
                      </a:r>
                      <a:r>
                        <a:rPr lang="es-HN" baseline="0" dirty="0" err="1" smtClean="0"/>
                        <a:t>model</a:t>
                      </a:r>
                      <a:r>
                        <a:rPr lang="es-HN" baseline="0" dirty="0" smtClean="0"/>
                        <a:t> </a:t>
                      </a:r>
                      <a:r>
                        <a:rPr lang="es-HN" baseline="0" dirty="0" err="1" smtClean="0"/>
                        <a:t>male</a:t>
                      </a:r>
                      <a:endParaRPr lang="es-HN" dirty="0"/>
                    </a:p>
                  </a:txBody>
                  <a:tcPr/>
                </a:tc>
                <a:tc>
                  <a:txBody>
                    <a:bodyPr/>
                    <a:lstStyle/>
                    <a:p>
                      <a:r>
                        <a:rPr lang="es-HN" dirty="0" smtClean="0"/>
                        <a:t>104</a:t>
                      </a:r>
                      <a:endParaRPr lang="es-HN" dirty="0"/>
                    </a:p>
                  </a:txBody>
                  <a:tcPr/>
                </a:tc>
                <a:tc>
                  <a:txBody>
                    <a:bodyPr/>
                    <a:lstStyle/>
                    <a:p>
                      <a:r>
                        <a:rPr lang="es-HN" dirty="0" smtClean="0"/>
                        <a:t>36.3</a:t>
                      </a:r>
                      <a:endParaRPr lang="es-HN" dirty="0"/>
                    </a:p>
                  </a:txBody>
                  <a:tcPr/>
                </a:tc>
              </a:tr>
              <a:tr h="806208">
                <a:tc>
                  <a:txBody>
                    <a:bodyPr/>
                    <a:lstStyle/>
                    <a:p>
                      <a:r>
                        <a:rPr lang="es-HN" dirty="0" err="1" smtClean="0"/>
                        <a:t>Exposed</a:t>
                      </a:r>
                      <a:r>
                        <a:rPr lang="es-HN" dirty="0" smtClean="0"/>
                        <a:t> </a:t>
                      </a:r>
                      <a:r>
                        <a:rPr lang="es-HN" dirty="0" err="1" smtClean="0"/>
                        <a:t>to</a:t>
                      </a:r>
                      <a:r>
                        <a:rPr lang="es-HN" dirty="0" smtClean="0"/>
                        <a:t> </a:t>
                      </a:r>
                      <a:r>
                        <a:rPr lang="es-HN" dirty="0" err="1" smtClean="0"/>
                        <a:t>Agressive</a:t>
                      </a:r>
                      <a:r>
                        <a:rPr lang="es-HN" dirty="0" smtClean="0"/>
                        <a:t> </a:t>
                      </a:r>
                      <a:r>
                        <a:rPr lang="es-HN" dirty="0" err="1" smtClean="0"/>
                        <a:t>model</a:t>
                      </a:r>
                      <a:r>
                        <a:rPr lang="es-HN" dirty="0" smtClean="0"/>
                        <a:t> </a:t>
                      </a:r>
                      <a:r>
                        <a:rPr lang="es-HN" dirty="0" err="1" smtClean="0"/>
                        <a:t>female</a:t>
                      </a:r>
                      <a:endParaRPr lang="es-HN" dirty="0"/>
                    </a:p>
                  </a:txBody>
                  <a:tcPr/>
                </a:tc>
                <a:tc>
                  <a:txBody>
                    <a:bodyPr/>
                    <a:lstStyle/>
                    <a:p>
                      <a:r>
                        <a:rPr lang="es-HN" dirty="0" smtClean="0"/>
                        <a:t>48.4</a:t>
                      </a:r>
                      <a:endParaRPr lang="es-HN" dirty="0"/>
                    </a:p>
                  </a:txBody>
                  <a:tcPr/>
                </a:tc>
                <a:tc>
                  <a:txBody>
                    <a:bodyPr/>
                    <a:lstStyle/>
                    <a:p>
                      <a:r>
                        <a:rPr lang="es-HN" dirty="0" smtClean="0"/>
                        <a:t>57.7</a:t>
                      </a:r>
                      <a:endParaRPr lang="es-HN" dirty="0"/>
                    </a:p>
                  </a:txBody>
                  <a:tcPr/>
                </a:tc>
              </a:tr>
              <a:tr h="806208">
                <a:tc>
                  <a:txBody>
                    <a:bodyPr/>
                    <a:lstStyle/>
                    <a:p>
                      <a:r>
                        <a:rPr lang="es-HN" dirty="0" smtClean="0"/>
                        <a:t>Verbal</a:t>
                      </a:r>
                      <a:r>
                        <a:rPr lang="es-HN" baseline="0" dirty="0" smtClean="0"/>
                        <a:t> </a:t>
                      </a:r>
                      <a:r>
                        <a:rPr lang="es-HN" dirty="0" err="1" smtClean="0"/>
                        <a:t>Aggresive</a:t>
                      </a:r>
                      <a:r>
                        <a:rPr lang="es-HN" dirty="0" smtClean="0"/>
                        <a:t> </a:t>
                      </a:r>
                      <a:r>
                        <a:rPr lang="es-HN" dirty="0" err="1" smtClean="0"/>
                        <a:t>instances</a:t>
                      </a:r>
                      <a:endParaRPr lang="es-HN" dirty="0"/>
                    </a:p>
                  </a:txBody>
                  <a:tcPr/>
                </a:tc>
                <a:tc>
                  <a:txBody>
                    <a:bodyPr/>
                    <a:lstStyle/>
                    <a:p>
                      <a:r>
                        <a:rPr lang="es-HN" dirty="0" smtClean="0"/>
                        <a:t>17</a:t>
                      </a:r>
                      <a:endParaRPr lang="es-HN" dirty="0"/>
                    </a:p>
                  </a:txBody>
                  <a:tcPr/>
                </a:tc>
                <a:tc>
                  <a:txBody>
                    <a:bodyPr/>
                    <a:lstStyle/>
                    <a:p>
                      <a:r>
                        <a:rPr lang="es-HN" dirty="0" smtClean="0"/>
                        <a:t>15.7</a:t>
                      </a:r>
                      <a:endParaRPr lang="es-HN" dirty="0"/>
                    </a:p>
                  </a:txBody>
                  <a:tcPr/>
                </a:tc>
              </a:tr>
              <a:tr h="467089">
                <a:tc>
                  <a:txBody>
                    <a:bodyPr/>
                    <a:lstStyle/>
                    <a:p>
                      <a:r>
                        <a:rPr lang="es-HN" dirty="0" smtClean="0"/>
                        <a:t>Total </a:t>
                      </a:r>
                      <a:r>
                        <a:rPr lang="es-HN" dirty="0" err="1" smtClean="0"/>
                        <a:t>aggressive</a:t>
                      </a:r>
                      <a:r>
                        <a:rPr lang="es-HN" baseline="0" dirty="0" smtClean="0"/>
                        <a:t> </a:t>
                      </a:r>
                      <a:r>
                        <a:rPr lang="es-HN" baseline="0" dirty="0" err="1" smtClean="0"/>
                        <a:t>instances</a:t>
                      </a:r>
                      <a:endParaRPr lang="es-HN" dirty="0"/>
                    </a:p>
                  </a:txBody>
                  <a:tcPr/>
                </a:tc>
                <a:tc>
                  <a:txBody>
                    <a:bodyPr/>
                    <a:lstStyle/>
                    <a:p>
                      <a:r>
                        <a:rPr lang="es-HN" dirty="0" smtClean="0"/>
                        <a:t>270</a:t>
                      </a:r>
                      <a:endParaRPr lang="es-HN" dirty="0"/>
                    </a:p>
                  </a:txBody>
                  <a:tcPr/>
                </a:tc>
                <a:tc>
                  <a:txBody>
                    <a:bodyPr/>
                    <a:lstStyle/>
                    <a:p>
                      <a:r>
                        <a:rPr lang="es-HN" dirty="0" smtClean="0"/>
                        <a:t>128</a:t>
                      </a:r>
                      <a:endParaRPr lang="es-HN" dirty="0"/>
                    </a:p>
                  </a:txBody>
                  <a:tcPr/>
                </a:tc>
              </a:tr>
            </a:tbl>
          </a:graphicData>
        </a:graphic>
      </p:graphicFrame>
      <p:pic>
        <p:nvPicPr>
          <p:cNvPr id="1026" name="Picture 2" descr="http://www.freewebs.com/pickleheadsgang/bobo%20doll.jpg"/>
          <p:cNvPicPr>
            <a:picLocks noChangeAspect="1" noChangeArrowheads="1"/>
          </p:cNvPicPr>
          <p:nvPr/>
        </p:nvPicPr>
        <p:blipFill>
          <a:blip r:embed="rId2" cstate="print"/>
          <a:srcRect/>
          <a:stretch>
            <a:fillRect/>
          </a:stretch>
        </p:blipFill>
        <p:spPr bwMode="auto">
          <a:xfrm>
            <a:off x="3352800" y="4724400"/>
            <a:ext cx="2552207" cy="18288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Experiments</a:t>
            </a:r>
            <a:r>
              <a:rPr lang="es-HN" b="1" dirty="0" smtClean="0"/>
              <a:t> </a:t>
            </a:r>
            <a:r>
              <a:rPr lang="es-HN" b="1" dirty="0" err="1" smtClean="0"/>
              <a:t>Results</a:t>
            </a:r>
            <a:endParaRPr lang="es-HN" b="1" dirty="0"/>
          </a:p>
        </p:txBody>
      </p:sp>
      <p:sp>
        <p:nvSpPr>
          <p:cNvPr id="3" name="2 Marcador de contenido"/>
          <p:cNvSpPr>
            <a:spLocks noGrp="1"/>
          </p:cNvSpPr>
          <p:nvPr>
            <p:ph sz="quarter" idx="1"/>
          </p:nvPr>
        </p:nvSpPr>
        <p:spPr/>
        <p:txBody>
          <a:bodyPr/>
          <a:lstStyle/>
          <a:p>
            <a:r>
              <a:rPr lang="en-US" sz="2000" dirty="0" smtClean="0"/>
              <a:t>Children who viewed violent models subsequently displayed forms of aggression towards the </a:t>
            </a:r>
            <a:r>
              <a:rPr lang="en-US" sz="2000" dirty="0" err="1" smtClean="0"/>
              <a:t>Bobo</a:t>
            </a:r>
            <a:r>
              <a:rPr lang="en-US" sz="2000" dirty="0" smtClean="0"/>
              <a:t> doll whereas control children rarely, if ever, did so.</a:t>
            </a:r>
          </a:p>
          <a:p>
            <a:r>
              <a:rPr lang="en-US" sz="2000" dirty="0" smtClean="0"/>
              <a:t>Demonstrated that children could learn new patterns of behavior vicariously without actually performing them or receiving rewards</a:t>
            </a:r>
          </a:p>
          <a:p>
            <a:r>
              <a:rPr lang="en-US" sz="2000" dirty="0" smtClean="0"/>
              <a:t>Children observing aggressive behavior tend to think this behavior is acceptable, in consequence they are more likely to react in an aggressive manner.</a:t>
            </a:r>
          </a:p>
          <a:p>
            <a:r>
              <a:rPr lang="en-US" sz="2000" dirty="0" smtClean="0"/>
              <a:t>Males are more aggressive than Females.</a:t>
            </a:r>
          </a:p>
          <a:p>
            <a:r>
              <a:rPr lang="en-US" sz="2000" dirty="0" err="1" smtClean="0"/>
              <a:t>Bandura</a:t>
            </a:r>
            <a:r>
              <a:rPr lang="en-US" sz="2000" dirty="0" smtClean="0"/>
              <a:t> established steps for </a:t>
            </a:r>
          </a:p>
          <a:p>
            <a:pPr>
              <a:buNone/>
            </a:pPr>
            <a:r>
              <a:rPr lang="en-US" sz="2000" dirty="0" smtClean="0"/>
              <a:t>     modeling process</a:t>
            </a:r>
          </a:p>
          <a:p>
            <a:endParaRPr lang="es-HN" dirty="0"/>
          </a:p>
        </p:txBody>
      </p:sp>
      <p:pic>
        <p:nvPicPr>
          <p:cNvPr id="3074" name="Picture 2" descr="http://wwwdelivery.superstock.com/WI/223/1560/PreviewComp/SuperStock_1560R-2054286.jpg"/>
          <p:cNvPicPr>
            <a:picLocks noChangeAspect="1" noChangeArrowheads="1"/>
          </p:cNvPicPr>
          <p:nvPr/>
        </p:nvPicPr>
        <p:blipFill>
          <a:blip r:embed="rId2" cstate="print"/>
          <a:srcRect/>
          <a:stretch>
            <a:fillRect/>
          </a:stretch>
        </p:blipFill>
        <p:spPr bwMode="auto">
          <a:xfrm>
            <a:off x="6934200" y="3810000"/>
            <a:ext cx="1524000" cy="2150806"/>
          </a:xfrm>
          <a:prstGeom prst="rect">
            <a:avLst/>
          </a:prstGeom>
          <a:noFill/>
        </p:spPr>
      </p:pic>
      <p:pic>
        <p:nvPicPr>
          <p:cNvPr id="3076" name="Picture 4" descr="http://wwwdelivery.superstock.com/WI/223/1560/PreviewComp/SuperStock_1560R-2055976.jpg"/>
          <p:cNvPicPr>
            <a:picLocks noChangeAspect="1" noChangeArrowheads="1"/>
          </p:cNvPicPr>
          <p:nvPr/>
        </p:nvPicPr>
        <p:blipFill>
          <a:blip r:embed="rId3" cstate="print"/>
          <a:srcRect/>
          <a:stretch>
            <a:fillRect/>
          </a:stretch>
        </p:blipFill>
        <p:spPr bwMode="auto">
          <a:xfrm>
            <a:off x="5257800" y="3810000"/>
            <a:ext cx="1482634" cy="209242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Shortcoming</a:t>
            </a:r>
            <a:r>
              <a:rPr lang="es-HN" b="1" dirty="0" smtClean="0"/>
              <a:t> of </a:t>
            </a:r>
            <a:r>
              <a:rPr lang="es-HN" b="1" dirty="0" err="1" smtClean="0"/>
              <a:t>the</a:t>
            </a:r>
            <a:r>
              <a:rPr lang="es-HN" b="1" dirty="0" smtClean="0"/>
              <a:t> </a:t>
            </a:r>
            <a:r>
              <a:rPr lang="es-HN" b="1" dirty="0" err="1" smtClean="0"/>
              <a:t>Experiment</a:t>
            </a:r>
            <a:endParaRPr lang="es-HN" b="1" dirty="0"/>
          </a:p>
        </p:txBody>
      </p:sp>
      <p:sp>
        <p:nvSpPr>
          <p:cNvPr id="3" name="2 Marcador de contenido"/>
          <p:cNvSpPr>
            <a:spLocks noGrp="1"/>
          </p:cNvSpPr>
          <p:nvPr>
            <p:ph sz="quarter" idx="1"/>
          </p:nvPr>
        </p:nvSpPr>
        <p:spPr/>
        <p:txBody>
          <a:bodyPr/>
          <a:lstStyle/>
          <a:p>
            <a:r>
              <a:rPr lang="en-US" dirty="0" smtClean="0"/>
              <a:t>The experiment has shortcoming: The purpose of a </a:t>
            </a:r>
            <a:r>
              <a:rPr lang="en-US" dirty="0" err="1" smtClean="0"/>
              <a:t>Bobo</a:t>
            </a:r>
            <a:r>
              <a:rPr lang="en-US" dirty="0" smtClean="0"/>
              <a:t> doll is to bounce back up when knocked over; to act as a target. </a:t>
            </a:r>
          </a:p>
          <a:p>
            <a:r>
              <a:rPr lang="en-US" dirty="0" smtClean="0"/>
              <a:t>It is possible that the children in the experiment were likely to hit the target </a:t>
            </a:r>
            <a:r>
              <a:rPr lang="en-US" dirty="0" err="1" smtClean="0"/>
              <a:t>Bobo</a:t>
            </a:r>
            <a:r>
              <a:rPr lang="en-US" dirty="0" smtClean="0"/>
              <a:t> doll for fun because this is what it is designed for, not because they feel aggressive or are imitating aggressive behavior.</a:t>
            </a:r>
            <a:endParaRPr lang="es-HN" dirty="0"/>
          </a:p>
        </p:txBody>
      </p:sp>
      <p:pic>
        <p:nvPicPr>
          <p:cNvPr id="30722" name="Picture 2" descr="http://upload.wikimedia.org/wikipedia/commons/0/04/Bobo_doll_2.png"/>
          <p:cNvPicPr>
            <a:picLocks noChangeAspect="1" noChangeArrowheads="1"/>
          </p:cNvPicPr>
          <p:nvPr/>
        </p:nvPicPr>
        <p:blipFill>
          <a:blip r:embed="rId2" cstate="print"/>
          <a:srcRect/>
          <a:stretch>
            <a:fillRect/>
          </a:stretch>
        </p:blipFill>
        <p:spPr bwMode="auto">
          <a:xfrm>
            <a:off x="1143000" y="4343400"/>
            <a:ext cx="3028950" cy="1832955"/>
          </a:xfrm>
          <a:prstGeom prst="rect">
            <a:avLst/>
          </a:prstGeom>
          <a:noFill/>
        </p:spPr>
      </p:pic>
      <p:sp>
        <p:nvSpPr>
          <p:cNvPr id="5" name="4 CuadroTexto"/>
          <p:cNvSpPr txBox="1"/>
          <p:nvPr/>
        </p:nvSpPr>
        <p:spPr>
          <a:xfrm>
            <a:off x="4267200" y="5029200"/>
            <a:ext cx="2895600" cy="646331"/>
          </a:xfrm>
          <a:prstGeom prst="rect">
            <a:avLst/>
          </a:prstGeom>
          <a:noFill/>
        </p:spPr>
        <p:txBody>
          <a:bodyPr wrap="square" rtlCol="0">
            <a:spAutoFit/>
          </a:bodyPr>
          <a:lstStyle/>
          <a:p>
            <a:pPr algn="ctr"/>
            <a:r>
              <a:rPr lang="es-HN" sz="3600" b="1" dirty="0" smtClean="0"/>
              <a:t>=   FUN ?</a:t>
            </a:r>
            <a:endParaRPr lang="es-HN" sz="36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Steps</a:t>
            </a:r>
            <a:r>
              <a:rPr lang="es-HN" b="1" dirty="0" smtClean="0"/>
              <a:t> </a:t>
            </a:r>
            <a:r>
              <a:rPr lang="es-HN" b="1" dirty="0" err="1" smtClean="0"/>
              <a:t>for</a:t>
            </a:r>
            <a:r>
              <a:rPr lang="es-HN" b="1" dirty="0" smtClean="0"/>
              <a:t> </a:t>
            </a:r>
            <a:r>
              <a:rPr lang="es-HN" b="1" dirty="0" err="1" smtClean="0"/>
              <a:t>Modeling</a:t>
            </a:r>
            <a:r>
              <a:rPr lang="es-HN" b="1" dirty="0" smtClean="0"/>
              <a:t> </a:t>
            </a:r>
            <a:r>
              <a:rPr lang="es-HN" b="1" dirty="0" err="1" smtClean="0"/>
              <a:t>Process</a:t>
            </a:r>
            <a:endParaRPr lang="es-HN" b="1" dirty="0"/>
          </a:p>
        </p:txBody>
      </p:sp>
      <p:sp>
        <p:nvSpPr>
          <p:cNvPr id="3" name="2 Marcador de contenido"/>
          <p:cNvSpPr>
            <a:spLocks noGrp="1"/>
          </p:cNvSpPr>
          <p:nvPr>
            <p:ph sz="quarter" idx="1"/>
          </p:nvPr>
        </p:nvSpPr>
        <p:spPr/>
        <p:txBody>
          <a:bodyPr>
            <a:normAutofit fontScale="92500"/>
          </a:bodyPr>
          <a:lstStyle/>
          <a:p>
            <a:r>
              <a:rPr lang="es-HN" dirty="0" smtClean="0"/>
              <a:t>1. </a:t>
            </a:r>
            <a:r>
              <a:rPr lang="en-US" b="1" dirty="0" smtClean="0"/>
              <a:t>Attention</a:t>
            </a:r>
            <a:r>
              <a:rPr lang="en-US" dirty="0" smtClean="0"/>
              <a:t>:  If you are going to learn anything, you have to be paying attention. Characteristics of the model enhance attention.</a:t>
            </a:r>
          </a:p>
          <a:p>
            <a:r>
              <a:rPr lang="en-US" dirty="0" smtClean="0"/>
              <a:t>2. </a:t>
            </a:r>
            <a:r>
              <a:rPr lang="en-US" b="1" dirty="0" smtClean="0"/>
              <a:t>Retention</a:t>
            </a:r>
            <a:r>
              <a:rPr lang="en-US" dirty="0" smtClean="0"/>
              <a:t>: You must be able to retain or remember what you have paid attention to. We retain mental images or verbal descriptions.</a:t>
            </a:r>
          </a:p>
          <a:p>
            <a:r>
              <a:rPr lang="en-US" dirty="0" smtClean="0"/>
              <a:t>3. </a:t>
            </a:r>
            <a:r>
              <a:rPr lang="en-US" b="1" dirty="0" smtClean="0"/>
              <a:t>Reproduction</a:t>
            </a:r>
            <a:r>
              <a:rPr lang="en-US" dirty="0" smtClean="0"/>
              <a:t>: You have to translate the images or descriptions into actual behaviors.</a:t>
            </a:r>
          </a:p>
          <a:p>
            <a:r>
              <a:rPr lang="en-US" dirty="0" smtClean="0"/>
              <a:t>4. </a:t>
            </a:r>
            <a:r>
              <a:rPr lang="en-US" b="1" dirty="0" smtClean="0"/>
              <a:t>Motivation</a:t>
            </a:r>
            <a:r>
              <a:rPr lang="en-US" dirty="0" smtClean="0"/>
              <a:t>: There must be motivation to imitate.</a:t>
            </a:r>
          </a:p>
          <a:p>
            <a:pPr lvl="1"/>
            <a:r>
              <a:rPr lang="en-US" dirty="0" smtClean="0"/>
              <a:t>a.  </a:t>
            </a:r>
            <a:r>
              <a:rPr lang="en-US" b="1" dirty="0" smtClean="0"/>
              <a:t>past reinforcement</a:t>
            </a:r>
            <a:r>
              <a:rPr lang="en-US" dirty="0" smtClean="0"/>
              <a:t> traditional behaviorism. </a:t>
            </a:r>
            <a:br>
              <a:rPr lang="en-US" dirty="0" smtClean="0"/>
            </a:br>
            <a:r>
              <a:rPr lang="en-US" dirty="0" smtClean="0"/>
              <a:t>b.  </a:t>
            </a:r>
            <a:r>
              <a:rPr lang="en-US" b="1" dirty="0" smtClean="0"/>
              <a:t>promised reinforcements</a:t>
            </a:r>
            <a:r>
              <a:rPr lang="en-US" dirty="0" smtClean="0"/>
              <a:t> (incentives) that we can imagine. </a:t>
            </a:r>
            <a:br>
              <a:rPr lang="en-US" dirty="0" smtClean="0"/>
            </a:br>
            <a:r>
              <a:rPr lang="en-US" dirty="0" smtClean="0"/>
              <a:t>c.  </a:t>
            </a:r>
            <a:r>
              <a:rPr lang="en-US" b="1" dirty="0" smtClean="0"/>
              <a:t>vicarious reinforcement</a:t>
            </a:r>
            <a:r>
              <a:rPr lang="en-US" dirty="0" smtClean="0"/>
              <a:t>  seeing the model being reinforced. </a:t>
            </a:r>
            <a:endParaRPr lang="es-H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Family</a:t>
            </a:r>
            <a:endParaRPr lang="en-US" sz="3600" b="1" dirty="0"/>
          </a:p>
        </p:txBody>
      </p:sp>
      <p:sp>
        <p:nvSpPr>
          <p:cNvPr id="3" name="Content Placeholder 2"/>
          <p:cNvSpPr>
            <a:spLocks noGrp="1"/>
          </p:cNvSpPr>
          <p:nvPr>
            <p:ph sz="quarter" idx="1"/>
          </p:nvPr>
        </p:nvSpPr>
        <p:spPr/>
        <p:txBody>
          <a:bodyPr>
            <a:normAutofit/>
          </a:bodyPr>
          <a:lstStyle/>
          <a:p>
            <a:r>
              <a:rPr lang="en-US" sz="2400" dirty="0" smtClean="0"/>
              <a:t>Albert </a:t>
            </a:r>
            <a:r>
              <a:rPr lang="en-US" sz="2400" dirty="0" err="1" smtClean="0"/>
              <a:t>Bandura</a:t>
            </a:r>
            <a:r>
              <a:rPr lang="en-US" sz="2400" dirty="0" smtClean="0"/>
              <a:t> was born December 4, 1925, in the small town of </a:t>
            </a:r>
            <a:r>
              <a:rPr lang="en-US" sz="2400" dirty="0" err="1" smtClean="0"/>
              <a:t>Mundare</a:t>
            </a:r>
            <a:r>
              <a:rPr lang="en-US" sz="2400" dirty="0" smtClean="0"/>
              <a:t> in northern Alberta, Canada. </a:t>
            </a:r>
          </a:p>
          <a:p>
            <a:r>
              <a:rPr lang="en-US" sz="2400" dirty="0" smtClean="0"/>
              <a:t>His family was of Eastern European descent. He was the youngest child and the only boy of six children. Both of his parents had immigrated to Canada when they were both adolescents; his father from Krakow, Poland, and his mother from Ukraine.</a:t>
            </a:r>
            <a:endParaRPr lang="en-US" sz="2400" dirty="0"/>
          </a:p>
        </p:txBody>
      </p:sp>
      <p:pic>
        <p:nvPicPr>
          <p:cNvPr id="75778" name="Picture 2" descr="Family_031.jpg at the edge of the world image by mama-to-many"/>
          <p:cNvPicPr>
            <a:picLocks noChangeAspect="1" noChangeArrowheads="1"/>
          </p:cNvPicPr>
          <p:nvPr/>
        </p:nvPicPr>
        <p:blipFill>
          <a:blip r:embed="rId2" cstate="print"/>
          <a:srcRect/>
          <a:stretch>
            <a:fillRect/>
          </a:stretch>
        </p:blipFill>
        <p:spPr bwMode="auto">
          <a:xfrm>
            <a:off x="5029200" y="3657600"/>
            <a:ext cx="3505200" cy="2339721"/>
          </a:xfrm>
          <a:prstGeom prst="rect">
            <a:avLst/>
          </a:prstGeom>
          <a:ln>
            <a:noFill/>
          </a:ln>
          <a:effectLst>
            <a:softEdge rad="112500"/>
          </a:effectLst>
        </p:spPr>
      </p:pic>
      <p:pic>
        <p:nvPicPr>
          <p:cNvPr id="75782" name="Picture 6" descr="http://www.coldwar.hu/html/en/finding_aids/flags/ukriane.gif"/>
          <p:cNvPicPr>
            <a:picLocks noChangeAspect="1" noChangeArrowheads="1"/>
          </p:cNvPicPr>
          <p:nvPr/>
        </p:nvPicPr>
        <p:blipFill>
          <a:blip r:embed="rId3" cstate="print"/>
          <a:srcRect/>
          <a:stretch>
            <a:fillRect/>
          </a:stretch>
        </p:blipFill>
        <p:spPr bwMode="auto">
          <a:xfrm>
            <a:off x="2514600" y="4419600"/>
            <a:ext cx="1981200" cy="1320800"/>
          </a:xfrm>
          <a:prstGeom prst="rect">
            <a:avLst/>
          </a:prstGeom>
          <a:noFill/>
        </p:spPr>
      </p:pic>
      <p:pic>
        <p:nvPicPr>
          <p:cNvPr id="75784" name="Picture 8" descr="https://www.cia.gov/library/publications/the-world-factbook/graphics/flags/large/pl-lgflag.gif"/>
          <p:cNvPicPr>
            <a:picLocks noChangeAspect="1" noChangeArrowheads="1"/>
          </p:cNvPicPr>
          <p:nvPr/>
        </p:nvPicPr>
        <p:blipFill>
          <a:blip r:embed="rId4" cstate="print"/>
          <a:srcRect/>
          <a:stretch>
            <a:fillRect/>
          </a:stretch>
        </p:blipFill>
        <p:spPr bwMode="auto">
          <a:xfrm>
            <a:off x="1219200" y="5181600"/>
            <a:ext cx="2088940" cy="1295400"/>
          </a:xfrm>
          <a:prstGeom prst="rect">
            <a:avLst/>
          </a:prstGeom>
          <a:noFill/>
        </p:spPr>
      </p:pic>
      <p:pic>
        <p:nvPicPr>
          <p:cNvPr id="75780" name="Picture 4" descr="http://www.travelnauta.com/wp-content/uploads/2008/11/canada-flag.jpg"/>
          <p:cNvPicPr>
            <a:picLocks noChangeAspect="1" noChangeArrowheads="1"/>
          </p:cNvPicPr>
          <p:nvPr/>
        </p:nvPicPr>
        <p:blipFill>
          <a:blip r:embed="rId5" cstate="print"/>
          <a:srcRect/>
          <a:stretch>
            <a:fillRect/>
          </a:stretch>
        </p:blipFill>
        <p:spPr bwMode="auto">
          <a:xfrm>
            <a:off x="304800" y="4114800"/>
            <a:ext cx="2514600" cy="12573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Other</a:t>
            </a:r>
            <a:r>
              <a:rPr lang="es-HN" b="1" dirty="0" smtClean="0"/>
              <a:t> </a:t>
            </a:r>
            <a:r>
              <a:rPr lang="es-HN" b="1" dirty="0" err="1" smtClean="0"/>
              <a:t>Research</a:t>
            </a:r>
            <a:r>
              <a:rPr lang="es-HN" b="1" dirty="0" smtClean="0"/>
              <a:t> </a:t>
            </a:r>
            <a:r>
              <a:rPr lang="es-HN" b="1" dirty="0" err="1" smtClean="0"/>
              <a:t>by</a:t>
            </a:r>
            <a:r>
              <a:rPr lang="es-HN" b="1" dirty="0" smtClean="0"/>
              <a:t> </a:t>
            </a:r>
            <a:r>
              <a:rPr lang="es-HN" b="1" dirty="0" err="1" smtClean="0"/>
              <a:t>Bandura</a:t>
            </a:r>
            <a:endParaRPr lang="es-HN" b="1" dirty="0"/>
          </a:p>
        </p:txBody>
      </p:sp>
      <p:sp>
        <p:nvSpPr>
          <p:cNvPr id="3" name="2 Marcador de contenido"/>
          <p:cNvSpPr>
            <a:spLocks noGrp="1"/>
          </p:cNvSpPr>
          <p:nvPr>
            <p:ph sz="quarter" idx="1"/>
          </p:nvPr>
        </p:nvSpPr>
        <p:spPr/>
        <p:txBody>
          <a:bodyPr>
            <a:normAutofit/>
          </a:bodyPr>
          <a:lstStyle/>
          <a:p>
            <a:r>
              <a:rPr lang="en-US" sz="2400" dirty="0" err="1" smtClean="0"/>
              <a:t>Bandura</a:t>
            </a:r>
            <a:r>
              <a:rPr lang="en-US" sz="2400" dirty="0" smtClean="0"/>
              <a:t> made a research on the mechanisms through which symbolic modes of modeling produce their widespread social effects.</a:t>
            </a:r>
            <a:endParaRPr lang="es-HN" sz="2400" dirty="0" smtClean="0"/>
          </a:p>
          <a:p>
            <a:r>
              <a:rPr lang="es-HN" sz="2400" dirty="0" smtClean="0"/>
              <a:t>Social </a:t>
            </a:r>
            <a:r>
              <a:rPr lang="es-HN" sz="2400" dirty="0" err="1" smtClean="0"/>
              <a:t>cognitive</a:t>
            </a:r>
            <a:r>
              <a:rPr lang="es-HN" sz="2400" dirty="0" smtClean="0"/>
              <a:t> </a:t>
            </a:r>
            <a:r>
              <a:rPr lang="es-HN" sz="2400" dirty="0" err="1" smtClean="0"/>
              <a:t>theory</a:t>
            </a:r>
            <a:r>
              <a:rPr lang="es-HN" sz="2400" dirty="0" smtClean="0"/>
              <a:t>: </a:t>
            </a:r>
            <a:r>
              <a:rPr lang="en-US" sz="2400" dirty="0" smtClean="0"/>
              <a:t>This theory accords a central role to cognitive, vicarious, self-regulatory and self-reflective processes in human adaptation and change.</a:t>
            </a:r>
          </a:p>
          <a:p>
            <a:r>
              <a:rPr lang="en-US" sz="2400" dirty="0" smtClean="0"/>
              <a:t>Research on self-efficacy, the beliefs in own capabilities.</a:t>
            </a:r>
            <a:endParaRPr lang="es-HN" sz="2400" dirty="0" smtClean="0"/>
          </a:p>
          <a:p>
            <a:r>
              <a:rPr lang="en-US" sz="2400" dirty="0" smtClean="0"/>
              <a:t>Research on the perceptions of own ability to control what one perceives as threats to oneself.</a:t>
            </a:r>
            <a:endParaRPr lang="es-HN" sz="2400" b="1" dirty="0"/>
          </a:p>
        </p:txBody>
      </p:sp>
      <p:pic>
        <p:nvPicPr>
          <p:cNvPr id="32770" name="Picture 2" descr="http://www2.warwick.ac.uk/fac/soc/wie/teaching/frm2/research.jpg"/>
          <p:cNvPicPr>
            <a:picLocks noChangeAspect="1" noChangeArrowheads="1"/>
          </p:cNvPicPr>
          <p:nvPr/>
        </p:nvPicPr>
        <p:blipFill>
          <a:blip r:embed="rId2" cstate="print"/>
          <a:srcRect/>
          <a:stretch>
            <a:fillRect/>
          </a:stretch>
        </p:blipFill>
        <p:spPr bwMode="auto">
          <a:xfrm>
            <a:off x="2057400" y="4876800"/>
            <a:ext cx="2438400" cy="1739392"/>
          </a:xfrm>
          <a:prstGeom prst="rect">
            <a:avLst/>
          </a:prstGeom>
          <a:noFill/>
        </p:spPr>
      </p:pic>
      <p:pic>
        <p:nvPicPr>
          <p:cNvPr id="32772" name="Picture 4" descr="http://campus.clacso.edu.ar/conferences/FAV1-0000DF04/FOV1-00017293/S00719433.16/graw_bandura.jpg"/>
          <p:cNvPicPr>
            <a:picLocks noChangeAspect="1" noChangeArrowheads="1"/>
          </p:cNvPicPr>
          <p:nvPr/>
        </p:nvPicPr>
        <p:blipFill>
          <a:blip r:embed="rId3" cstate="print"/>
          <a:srcRect/>
          <a:stretch>
            <a:fillRect/>
          </a:stretch>
        </p:blipFill>
        <p:spPr bwMode="auto">
          <a:xfrm>
            <a:off x="6172200" y="4495800"/>
            <a:ext cx="1609078" cy="22098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err="1" smtClean="0"/>
              <a:t>Bibliography</a:t>
            </a:r>
            <a:endParaRPr lang="es-HN" b="1" dirty="0"/>
          </a:p>
        </p:txBody>
      </p:sp>
      <p:sp>
        <p:nvSpPr>
          <p:cNvPr id="3" name="2 Marcador de contenido"/>
          <p:cNvSpPr>
            <a:spLocks noGrp="1"/>
          </p:cNvSpPr>
          <p:nvPr>
            <p:ph sz="quarter" idx="1"/>
          </p:nvPr>
        </p:nvSpPr>
        <p:spPr/>
        <p:txBody>
          <a:bodyPr/>
          <a:lstStyle/>
          <a:p>
            <a:r>
              <a:rPr lang="es-HN" sz="2400" dirty="0" smtClean="0">
                <a:hlinkClick r:id="rId2"/>
              </a:rPr>
              <a:t>http://en.wikipedia.org/wiki/Bobo_doll_experiment</a:t>
            </a:r>
            <a:endParaRPr lang="es-HN" sz="2400" dirty="0" smtClean="0"/>
          </a:p>
          <a:p>
            <a:r>
              <a:rPr lang="es-HN" sz="2400" dirty="0" smtClean="0">
                <a:hlinkClick r:id="rId3"/>
              </a:rPr>
              <a:t>http://www.des.emory.edu/mfp/bandurabio.html</a:t>
            </a:r>
            <a:endParaRPr lang="es-HN" sz="2400" dirty="0" smtClean="0"/>
          </a:p>
          <a:p>
            <a:r>
              <a:rPr lang="es-HN" sz="2400" dirty="0" smtClean="0">
                <a:hlinkClick r:id="rId4"/>
              </a:rPr>
              <a:t>http://psychclassics.yorku.ca/Bandura/bobo.htm</a:t>
            </a:r>
            <a:endParaRPr lang="es-HN" sz="2400" dirty="0" smtClean="0"/>
          </a:p>
          <a:p>
            <a:r>
              <a:rPr lang="es-HN" sz="2400" dirty="0" smtClean="0">
                <a:hlinkClick r:id="rId5"/>
              </a:rPr>
              <a:t>http://psychology.about.com/od/profilesofmajorthinkers/p/bio_bandura.htm</a:t>
            </a:r>
            <a:endParaRPr lang="es-HN" sz="2400" dirty="0" smtClean="0"/>
          </a:p>
          <a:p>
            <a:r>
              <a:rPr lang="es-HN" sz="2400" dirty="0" smtClean="0">
                <a:hlinkClick r:id="rId6"/>
              </a:rPr>
              <a:t>http://www.youtube.com/video_id=vdh7MngntnI&amp;t=vjVQa1PpcFOHOfRdC4kF6Z1pwbXURxnt4otI68pGjkM%3D&amp;fmt=18</a:t>
            </a:r>
            <a:endParaRPr lang="es-HN" sz="2400" dirty="0" smtClean="0"/>
          </a:p>
          <a:p>
            <a:r>
              <a:rPr lang="es-HN" sz="2400" dirty="0" smtClean="0">
                <a:hlinkClick r:id="rId7"/>
              </a:rPr>
              <a:t>http://webspace.ship.edu/cgboer/bandura.html</a:t>
            </a:r>
            <a:endParaRPr lang="es-HN" sz="2400" dirty="0" smtClean="0"/>
          </a:p>
          <a:p>
            <a:r>
              <a:rPr lang="es-HN" sz="2400" dirty="0" smtClean="0">
                <a:hlinkClick r:id="rId8"/>
              </a:rPr>
              <a:t>http://en.wikipedia.org/wiki/Albert_Bandura</a:t>
            </a:r>
            <a:endParaRPr lang="es-HN" sz="2400" dirty="0" smtClean="0"/>
          </a:p>
          <a:p>
            <a:pPr>
              <a:buNone/>
            </a:pPr>
            <a:endParaRPr lang="es-HN" sz="2400" dirty="0" smtClean="0"/>
          </a:p>
          <a:p>
            <a:endParaRPr lang="es-H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Childhood and Education</a:t>
            </a:r>
            <a:endParaRPr lang="en-US" sz="3600" b="1" dirty="0"/>
          </a:p>
        </p:txBody>
      </p:sp>
      <p:sp>
        <p:nvSpPr>
          <p:cNvPr id="3" name="Content Placeholder 2"/>
          <p:cNvSpPr>
            <a:spLocks noGrp="1"/>
          </p:cNvSpPr>
          <p:nvPr>
            <p:ph sz="quarter" idx="1"/>
          </p:nvPr>
        </p:nvSpPr>
        <p:spPr/>
        <p:txBody>
          <a:bodyPr>
            <a:normAutofit/>
          </a:bodyPr>
          <a:lstStyle/>
          <a:p>
            <a:r>
              <a:rPr lang="en-US" sz="2200" dirty="0" smtClean="0"/>
              <a:t>He was educated in a small elementary and high school in one, with minimal resources, yet that had a remarkable success rate.</a:t>
            </a:r>
          </a:p>
          <a:p>
            <a:r>
              <a:rPr lang="en-US" sz="2200" dirty="0" smtClean="0"/>
              <a:t>Due to the shortage of teachers and resources, learning was left largely to the students' own initiative.  Although the school was severely limited students achieved to graduate, almost all of whom went on to attend universities throughout the world. </a:t>
            </a:r>
            <a:endParaRPr lang="en-US" sz="2200" dirty="0"/>
          </a:p>
        </p:txBody>
      </p:sp>
      <p:pic>
        <p:nvPicPr>
          <p:cNvPr id="2052" name="Picture 4" descr="http://www.ramsgate-p.schools.nsw.edu.au/images/school_photo.jpg"/>
          <p:cNvPicPr>
            <a:picLocks noChangeAspect="1" noChangeArrowheads="1"/>
          </p:cNvPicPr>
          <p:nvPr/>
        </p:nvPicPr>
        <p:blipFill>
          <a:blip r:embed="rId2" cstate="print"/>
          <a:srcRect/>
          <a:stretch>
            <a:fillRect/>
          </a:stretch>
        </p:blipFill>
        <p:spPr bwMode="auto">
          <a:xfrm>
            <a:off x="4267200" y="3615800"/>
            <a:ext cx="3505200" cy="2233296"/>
          </a:xfrm>
          <a:prstGeom prst="rect">
            <a:avLst/>
          </a:prstGeom>
          <a:ln>
            <a:noFill/>
          </a:ln>
          <a:effectLst>
            <a:softEdge rad="112500"/>
          </a:effectLst>
        </p:spPr>
      </p:pic>
      <p:pic>
        <p:nvPicPr>
          <p:cNvPr id="2054" name="Picture 6" descr="Bandura as a little boy.">
            <a:hlinkClick r:id="rId3"/>
          </p:cNvPr>
          <p:cNvPicPr>
            <a:picLocks noChangeAspect="1" noChangeArrowheads="1"/>
          </p:cNvPicPr>
          <p:nvPr/>
        </p:nvPicPr>
        <p:blipFill>
          <a:blip r:embed="rId4" cstate="print"/>
          <a:srcRect/>
          <a:stretch>
            <a:fillRect/>
          </a:stretch>
        </p:blipFill>
        <p:spPr bwMode="auto">
          <a:xfrm>
            <a:off x="1524000" y="3581400"/>
            <a:ext cx="1905000" cy="3005667"/>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After School Life</a:t>
            </a:r>
            <a:endParaRPr lang="en-US" sz="3600" b="1" dirty="0"/>
          </a:p>
        </p:txBody>
      </p:sp>
      <p:sp>
        <p:nvSpPr>
          <p:cNvPr id="3" name="Content Placeholder 2"/>
          <p:cNvSpPr>
            <a:spLocks noGrp="1"/>
          </p:cNvSpPr>
          <p:nvPr>
            <p:ph sz="quarter" idx="1"/>
          </p:nvPr>
        </p:nvSpPr>
        <p:spPr/>
        <p:txBody>
          <a:bodyPr/>
          <a:lstStyle/>
          <a:p>
            <a:r>
              <a:rPr lang="en-US" dirty="0" smtClean="0"/>
              <a:t>After high school, he worked for one summer filling holes on the Alaska Highway in the Yukon.</a:t>
            </a:r>
          </a:p>
          <a:p>
            <a:r>
              <a:rPr lang="en-US" dirty="0" smtClean="0"/>
              <a:t>After high school graduation, and in search of a benign and intellectually spirited climate, </a:t>
            </a:r>
          </a:p>
          <a:p>
            <a:r>
              <a:rPr lang="en-US" dirty="0" err="1" smtClean="0"/>
              <a:t>Bandura</a:t>
            </a:r>
            <a:r>
              <a:rPr lang="en-US" dirty="0" smtClean="0"/>
              <a:t> went westward to the </a:t>
            </a:r>
          </a:p>
          <a:p>
            <a:pPr>
              <a:buNone/>
            </a:pPr>
            <a:r>
              <a:rPr lang="en-US" dirty="0" smtClean="0"/>
              <a:t>    University of British Columbia </a:t>
            </a:r>
          </a:p>
          <a:p>
            <a:pPr>
              <a:buNone/>
            </a:pPr>
            <a:r>
              <a:rPr lang="en-US" dirty="0" smtClean="0"/>
              <a:t>     in Vancouver.</a:t>
            </a:r>
          </a:p>
          <a:p>
            <a:r>
              <a:rPr lang="en-US" dirty="0" err="1" smtClean="0"/>
              <a:t>Bandura's</a:t>
            </a:r>
            <a:r>
              <a:rPr lang="en-US" dirty="0" smtClean="0"/>
              <a:t> choice of studding psychology</a:t>
            </a:r>
          </a:p>
          <a:p>
            <a:pPr>
              <a:buNone/>
            </a:pPr>
            <a:r>
              <a:rPr lang="en-US" dirty="0" smtClean="0"/>
              <a:t>    as a career came about by chance.</a:t>
            </a:r>
            <a:endParaRPr lang="en-US" dirty="0"/>
          </a:p>
        </p:txBody>
      </p:sp>
      <p:pic>
        <p:nvPicPr>
          <p:cNvPr id="1026" name="Picture 2" descr="http://www.des.emory.edu/mfp/banadolescent.jpg">
            <a:hlinkClick r:id="rId2"/>
          </p:cNvPr>
          <p:cNvPicPr>
            <a:picLocks noChangeAspect="1" noChangeArrowheads="1"/>
          </p:cNvPicPr>
          <p:nvPr/>
        </p:nvPicPr>
        <p:blipFill>
          <a:blip r:embed="rId3" cstate="print"/>
          <a:srcRect/>
          <a:stretch>
            <a:fillRect/>
          </a:stretch>
        </p:blipFill>
        <p:spPr bwMode="auto">
          <a:xfrm>
            <a:off x="6324600" y="2667000"/>
            <a:ext cx="2362200" cy="354330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did he study Psychology?</a:t>
            </a:r>
            <a:endParaRPr lang="en-US" b="1" dirty="0"/>
          </a:p>
        </p:txBody>
      </p:sp>
      <p:sp>
        <p:nvSpPr>
          <p:cNvPr id="3" name="Content Placeholder 2"/>
          <p:cNvSpPr>
            <a:spLocks noGrp="1"/>
          </p:cNvSpPr>
          <p:nvPr>
            <p:ph sz="quarter" idx="1"/>
          </p:nvPr>
        </p:nvSpPr>
        <p:spPr/>
        <p:txBody>
          <a:bodyPr/>
          <a:lstStyle/>
          <a:p>
            <a:r>
              <a:rPr lang="en-US" dirty="0" err="1" smtClean="0"/>
              <a:t>Bandura</a:t>
            </a:r>
            <a:r>
              <a:rPr lang="en-US" dirty="0" smtClean="0"/>
              <a:t> took the psychology class, became fascinated and decided to concentrate on it. Within three years (in 1949), he graduated with the </a:t>
            </a:r>
            <a:r>
              <a:rPr lang="en-US" dirty="0" err="1" smtClean="0"/>
              <a:t>Bolocan</a:t>
            </a:r>
            <a:r>
              <a:rPr lang="en-US" dirty="0" smtClean="0"/>
              <a:t> Award in psychology. The impact of his apparition into the world of psychology would influence his theorizing later. </a:t>
            </a:r>
            <a:endParaRPr lang="en-US" dirty="0"/>
          </a:p>
        </p:txBody>
      </p:sp>
      <p:pic>
        <p:nvPicPr>
          <p:cNvPr id="17410" name="Picture 2" descr="http://www.des.emory.edu/mfp/bangraduate.jpg">
            <a:hlinkClick r:id="rId2"/>
          </p:cNvPr>
          <p:cNvPicPr>
            <a:picLocks noChangeAspect="1" noChangeArrowheads="1"/>
          </p:cNvPicPr>
          <p:nvPr/>
        </p:nvPicPr>
        <p:blipFill>
          <a:blip r:embed="rId3" cstate="print"/>
          <a:srcRect/>
          <a:stretch>
            <a:fillRect/>
          </a:stretch>
        </p:blipFill>
        <p:spPr bwMode="auto">
          <a:xfrm>
            <a:off x="3581400" y="3429000"/>
            <a:ext cx="2286000" cy="301909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After life</a:t>
            </a:r>
            <a:endParaRPr lang="en-US" sz="3600" b="1" dirty="0"/>
          </a:p>
        </p:txBody>
      </p:sp>
      <p:sp>
        <p:nvSpPr>
          <p:cNvPr id="3" name="Content Placeholder 2"/>
          <p:cNvSpPr>
            <a:spLocks noGrp="1"/>
          </p:cNvSpPr>
          <p:nvPr>
            <p:ph sz="quarter" idx="1"/>
          </p:nvPr>
        </p:nvSpPr>
        <p:spPr/>
        <p:txBody>
          <a:bodyPr/>
          <a:lstStyle/>
          <a:p>
            <a:r>
              <a:rPr lang="en-US" dirty="0" err="1" smtClean="0"/>
              <a:t>Bandura</a:t>
            </a:r>
            <a:r>
              <a:rPr lang="en-US" dirty="0" smtClean="0"/>
              <a:t> grew depending only on himself, this contributed to </a:t>
            </a:r>
            <a:r>
              <a:rPr lang="en-US" dirty="0" err="1" smtClean="0"/>
              <a:t>Bandura's</a:t>
            </a:r>
            <a:r>
              <a:rPr lang="en-US" dirty="0" smtClean="0"/>
              <a:t> later emphasis on the importance of personal agency.</a:t>
            </a:r>
          </a:p>
          <a:p>
            <a:r>
              <a:rPr lang="en-US" dirty="0" smtClean="0"/>
              <a:t>When it came time to apply for graduate study </a:t>
            </a:r>
            <a:r>
              <a:rPr lang="en-US" dirty="0" err="1" smtClean="0"/>
              <a:t>Bandura</a:t>
            </a:r>
            <a:r>
              <a:rPr lang="en-US" dirty="0" smtClean="0"/>
              <a:t> chose Iowa where he got his </a:t>
            </a:r>
            <a:r>
              <a:rPr lang="en-US" dirty="0" err="1" smtClean="0"/>
              <a:t>Ph.D</a:t>
            </a:r>
            <a:r>
              <a:rPr lang="en-US" dirty="0" smtClean="0"/>
              <a:t> degree.</a:t>
            </a:r>
          </a:p>
          <a:p>
            <a:r>
              <a:rPr lang="en-US" dirty="0" smtClean="0"/>
              <a:t>He was offered a position at Stanford University. </a:t>
            </a:r>
            <a:r>
              <a:rPr lang="en-US" dirty="0" err="1" smtClean="0"/>
              <a:t>Bandura</a:t>
            </a:r>
            <a:r>
              <a:rPr lang="en-US" dirty="0" smtClean="0"/>
              <a:t> accepted and continued teaching for many more years.</a:t>
            </a:r>
            <a:endParaRPr lang="en-US" dirty="0"/>
          </a:p>
        </p:txBody>
      </p:sp>
      <p:pic>
        <p:nvPicPr>
          <p:cNvPr id="3074" name="Picture 2" descr="http://www.sociology.uiowa.edu/capstone/kmmeyer/OldCap.jpg"/>
          <p:cNvPicPr>
            <a:picLocks noChangeAspect="1" noChangeArrowheads="1"/>
          </p:cNvPicPr>
          <p:nvPr/>
        </p:nvPicPr>
        <p:blipFill>
          <a:blip r:embed="rId2" cstate="print"/>
          <a:srcRect/>
          <a:stretch>
            <a:fillRect/>
          </a:stretch>
        </p:blipFill>
        <p:spPr bwMode="auto">
          <a:xfrm>
            <a:off x="4191000" y="4352925"/>
            <a:ext cx="3362325" cy="25050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byfiles.storage.live.com/y1pyF4fc9l5P6Im9Ce_Cje9WP_pX_m0f4Pe1zJJf64LId6PUaWC0BLSZmXS82oFxXS-Mm8rEV1uFBUOwfDMFuQsZw"/>
          <p:cNvPicPr>
            <a:picLocks noChangeAspect="1" noChangeArrowheads="1"/>
          </p:cNvPicPr>
          <p:nvPr/>
        </p:nvPicPr>
        <p:blipFill>
          <a:blip r:embed="rId2" cstate="print"/>
          <a:srcRect/>
          <a:stretch>
            <a:fillRect/>
          </a:stretch>
        </p:blipFill>
        <p:spPr bwMode="auto">
          <a:xfrm>
            <a:off x="5562600" y="3657600"/>
            <a:ext cx="1991244" cy="2895600"/>
          </a:xfrm>
          <a:prstGeom prst="rect">
            <a:avLst/>
          </a:prstGeom>
          <a:noFill/>
        </p:spPr>
      </p:pic>
      <p:sp>
        <p:nvSpPr>
          <p:cNvPr id="2" name="1 Título"/>
          <p:cNvSpPr>
            <a:spLocks noGrp="1"/>
          </p:cNvSpPr>
          <p:nvPr>
            <p:ph type="title"/>
          </p:nvPr>
        </p:nvSpPr>
        <p:spPr/>
        <p:txBody>
          <a:bodyPr/>
          <a:lstStyle/>
          <a:p>
            <a:r>
              <a:rPr lang="es-HN" b="1" dirty="0" err="1" smtClean="0"/>
              <a:t>Early</a:t>
            </a:r>
            <a:r>
              <a:rPr lang="es-HN" b="1" dirty="0" smtClean="0"/>
              <a:t> </a:t>
            </a:r>
            <a:r>
              <a:rPr lang="es-HN" b="1" dirty="0" err="1" smtClean="0"/>
              <a:t>Studies</a:t>
            </a:r>
            <a:endParaRPr lang="es-HN" b="1" dirty="0"/>
          </a:p>
        </p:txBody>
      </p:sp>
      <p:sp>
        <p:nvSpPr>
          <p:cNvPr id="3" name="2 Marcador de contenido"/>
          <p:cNvSpPr>
            <a:spLocks noGrp="1"/>
          </p:cNvSpPr>
          <p:nvPr>
            <p:ph sz="quarter" idx="1"/>
          </p:nvPr>
        </p:nvSpPr>
        <p:spPr/>
        <p:txBody>
          <a:bodyPr>
            <a:normAutofit/>
          </a:bodyPr>
          <a:lstStyle/>
          <a:p>
            <a:r>
              <a:rPr lang="en-US" sz="2400" dirty="0" err="1" smtClean="0"/>
              <a:t>Bandura’s</a:t>
            </a:r>
            <a:r>
              <a:rPr lang="en-US" sz="2400" dirty="0" smtClean="0"/>
              <a:t> first studies were about behaviorism:</a:t>
            </a:r>
          </a:p>
          <a:p>
            <a:r>
              <a:rPr lang="en-US" sz="2400" dirty="0" smtClean="0"/>
              <a:t>All things which organisms do including acting, thinking and feeling can and should be regarded as behaviors.</a:t>
            </a:r>
          </a:p>
          <a:p>
            <a:r>
              <a:rPr lang="en-US" sz="2400" dirty="0" smtClean="0"/>
              <a:t>He suggested that environment causes behavior, but behavior causes environment as well. this is </a:t>
            </a:r>
            <a:r>
              <a:rPr lang="en-US" sz="2400" b="1" dirty="0" smtClean="0"/>
              <a:t>reciprocal determinism</a:t>
            </a:r>
            <a:r>
              <a:rPr lang="en-US" sz="2400" dirty="0" smtClean="0"/>
              <a:t>:  </a:t>
            </a:r>
            <a:r>
              <a:rPr lang="en-US" sz="2400" b="1" u="sng" dirty="0" smtClean="0">
                <a:solidFill>
                  <a:schemeClr val="accent4">
                    <a:lumMod val="75000"/>
                  </a:schemeClr>
                </a:solidFill>
              </a:rPr>
              <a:t>The world and a person’s behavior cause each other. </a:t>
            </a:r>
          </a:p>
          <a:p>
            <a:r>
              <a:rPr lang="en-US" sz="2400" dirty="0" smtClean="0"/>
              <a:t>His first research was about</a:t>
            </a:r>
          </a:p>
          <a:p>
            <a:pPr>
              <a:buNone/>
            </a:pPr>
            <a:r>
              <a:rPr lang="en-US" sz="2400" dirty="0" smtClean="0"/>
              <a:t>     adolescent aggression but he will</a:t>
            </a:r>
          </a:p>
          <a:p>
            <a:pPr>
              <a:buNone/>
            </a:pPr>
            <a:r>
              <a:rPr lang="en-US" sz="2400" dirty="0" smtClean="0"/>
              <a:t>     later carry other experiments as </a:t>
            </a:r>
          </a:p>
          <a:p>
            <a:pPr>
              <a:buNone/>
            </a:pPr>
            <a:r>
              <a:rPr lang="en-US" sz="2400" dirty="0" smtClean="0"/>
              <a:t>     well</a:t>
            </a:r>
            <a:endParaRPr lang="es-HN"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HN" sz="3600" b="1" dirty="0" err="1" smtClean="0"/>
              <a:t>Adolescent</a:t>
            </a:r>
            <a:r>
              <a:rPr lang="es-HN" sz="3600" b="1" dirty="0" smtClean="0"/>
              <a:t> </a:t>
            </a:r>
            <a:r>
              <a:rPr lang="es-HN" sz="3600" b="1" dirty="0" err="1" smtClean="0"/>
              <a:t>Aggression</a:t>
            </a:r>
            <a:endParaRPr lang="es-HN" sz="3600" b="1" dirty="0"/>
          </a:p>
        </p:txBody>
      </p:sp>
      <p:sp>
        <p:nvSpPr>
          <p:cNvPr id="3" name="2 Marcador de contenido"/>
          <p:cNvSpPr>
            <a:spLocks noGrp="1"/>
          </p:cNvSpPr>
          <p:nvPr>
            <p:ph sz="quarter" idx="1"/>
          </p:nvPr>
        </p:nvSpPr>
        <p:spPr/>
        <p:txBody>
          <a:bodyPr/>
          <a:lstStyle/>
          <a:p>
            <a:r>
              <a:rPr lang="en-US" dirty="0" smtClean="0"/>
              <a:t>It was during his studies on adolescent aggression that </a:t>
            </a:r>
            <a:r>
              <a:rPr lang="en-US" dirty="0" err="1" smtClean="0"/>
              <a:t>Bandura</a:t>
            </a:r>
            <a:r>
              <a:rPr lang="en-US" dirty="0" smtClean="0"/>
              <a:t> became increasing interested in vicarious learning, modeling, and imitation.</a:t>
            </a:r>
          </a:p>
          <a:p>
            <a:r>
              <a:rPr lang="en-US" dirty="0" smtClean="0"/>
              <a:t>This resulted in his first book, </a:t>
            </a:r>
            <a:r>
              <a:rPr lang="en-US" b="1" i="1" dirty="0" smtClean="0"/>
              <a:t>Adolescent Aggression</a:t>
            </a:r>
            <a:r>
              <a:rPr lang="en-US" dirty="0" smtClean="0"/>
              <a:t>, in 1959.</a:t>
            </a:r>
            <a:endParaRPr lang="es-HN" dirty="0"/>
          </a:p>
        </p:txBody>
      </p:sp>
      <p:pic>
        <p:nvPicPr>
          <p:cNvPr id="2050" name="Picture 2" descr="http://www.worldofstock.com/slides/PSO1161.jpg"/>
          <p:cNvPicPr>
            <a:picLocks noChangeAspect="1" noChangeArrowheads="1"/>
          </p:cNvPicPr>
          <p:nvPr/>
        </p:nvPicPr>
        <p:blipFill>
          <a:blip r:embed="rId2" cstate="print">
            <a:grayscl/>
          </a:blip>
          <a:srcRect/>
          <a:stretch>
            <a:fillRect/>
          </a:stretch>
        </p:blipFill>
        <p:spPr bwMode="auto">
          <a:xfrm>
            <a:off x="3124200" y="3124200"/>
            <a:ext cx="2667000" cy="3556000"/>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b="1" dirty="0" smtClean="0"/>
              <a:t>Bobo </a:t>
            </a:r>
            <a:r>
              <a:rPr lang="es-HN" b="1" dirty="0" err="1" smtClean="0"/>
              <a:t>Doll</a:t>
            </a:r>
            <a:r>
              <a:rPr lang="es-HN" b="1" dirty="0" smtClean="0"/>
              <a:t> </a:t>
            </a:r>
            <a:r>
              <a:rPr lang="es-HN" b="1" dirty="0" err="1" smtClean="0"/>
              <a:t>Experiment</a:t>
            </a:r>
            <a:endParaRPr lang="es-HN" b="1" dirty="0"/>
          </a:p>
        </p:txBody>
      </p:sp>
      <p:sp>
        <p:nvSpPr>
          <p:cNvPr id="3" name="2 Marcador de contenido"/>
          <p:cNvSpPr>
            <a:spLocks noGrp="1"/>
          </p:cNvSpPr>
          <p:nvPr>
            <p:ph sz="quarter" idx="1"/>
          </p:nvPr>
        </p:nvSpPr>
        <p:spPr/>
        <p:txBody>
          <a:bodyPr/>
          <a:lstStyle/>
          <a:p>
            <a:r>
              <a:rPr lang="en-US" dirty="0" smtClean="0"/>
              <a:t>Having gained a better sense of how people learn by observation, </a:t>
            </a:r>
            <a:r>
              <a:rPr lang="en-US" dirty="0" err="1" smtClean="0"/>
              <a:t>Bandura</a:t>
            </a:r>
            <a:r>
              <a:rPr lang="en-US" dirty="0" smtClean="0"/>
              <a:t> extended this work to abstract modeling of rule-governed behavior.</a:t>
            </a:r>
          </a:p>
          <a:p>
            <a:r>
              <a:rPr lang="en-US" dirty="0" smtClean="0"/>
              <a:t>His results made him conduct  in 1961 an experiment known as the </a:t>
            </a:r>
            <a:r>
              <a:rPr lang="en-US" dirty="0" err="1" smtClean="0"/>
              <a:t>Bobo</a:t>
            </a:r>
            <a:r>
              <a:rPr lang="en-US" dirty="0" smtClean="0"/>
              <a:t> doll experiment. </a:t>
            </a:r>
          </a:p>
          <a:p>
            <a:r>
              <a:rPr lang="en-US" dirty="0" err="1" smtClean="0"/>
              <a:t>Bandura</a:t>
            </a:r>
            <a:r>
              <a:rPr lang="en-US" dirty="0" smtClean="0"/>
              <a:t> hoped that the experiment would prove that aggression can be explained, at least in part, by social learning theory. </a:t>
            </a:r>
          </a:p>
          <a:p>
            <a:endParaRPr lang="es-HN" dirty="0"/>
          </a:p>
        </p:txBody>
      </p:sp>
      <p:pic>
        <p:nvPicPr>
          <p:cNvPr id="9218" name="Picture 2" descr="http://princetonscoop.files.wordpress.com/2009/07/learn2.jpg"/>
          <p:cNvPicPr>
            <a:picLocks noChangeAspect="1" noChangeArrowheads="1"/>
          </p:cNvPicPr>
          <p:nvPr/>
        </p:nvPicPr>
        <p:blipFill>
          <a:blip r:embed="rId2" cstate="print"/>
          <a:srcRect/>
          <a:stretch>
            <a:fillRect/>
          </a:stretch>
        </p:blipFill>
        <p:spPr bwMode="auto">
          <a:xfrm>
            <a:off x="1066800" y="4495800"/>
            <a:ext cx="3276600" cy="1703832"/>
          </a:xfrm>
          <a:prstGeom prst="rect">
            <a:avLst/>
          </a:prstGeom>
          <a:noFill/>
        </p:spPr>
      </p:pic>
      <p:sp>
        <p:nvSpPr>
          <p:cNvPr id="5" name="4 CuadroTexto"/>
          <p:cNvSpPr txBox="1"/>
          <p:nvPr/>
        </p:nvSpPr>
        <p:spPr>
          <a:xfrm>
            <a:off x="4648200" y="5257800"/>
            <a:ext cx="838200" cy="523220"/>
          </a:xfrm>
          <a:prstGeom prst="rect">
            <a:avLst/>
          </a:prstGeom>
          <a:noFill/>
        </p:spPr>
        <p:txBody>
          <a:bodyPr wrap="square" rtlCol="0">
            <a:spAutoFit/>
          </a:bodyPr>
          <a:lstStyle/>
          <a:p>
            <a:r>
              <a:rPr lang="es-HN" sz="2800" b="1" dirty="0" err="1" smtClean="0"/>
              <a:t>By</a:t>
            </a:r>
            <a:endParaRPr lang="es-HN" sz="2800" b="1" dirty="0"/>
          </a:p>
        </p:txBody>
      </p:sp>
      <p:pic>
        <p:nvPicPr>
          <p:cNvPr id="9220" name="Picture 4" descr="http://practicinglawsucks.typepad.com/photos/uncategorized/2008/01/16/070930_observe_the_shining_stars_ar.jpg"/>
          <p:cNvPicPr>
            <a:picLocks noChangeAspect="1" noChangeArrowheads="1"/>
          </p:cNvPicPr>
          <p:nvPr/>
        </p:nvPicPr>
        <p:blipFill>
          <a:blip r:embed="rId3" cstate="print"/>
          <a:srcRect/>
          <a:stretch>
            <a:fillRect/>
          </a:stretch>
        </p:blipFill>
        <p:spPr bwMode="auto">
          <a:xfrm>
            <a:off x="5791200" y="4267200"/>
            <a:ext cx="1583603" cy="20447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461</TotalTime>
  <Words>982</Words>
  <Application>Microsoft Office PowerPoint</Application>
  <PresentationFormat>On-screen Show (4:3)</PresentationFormat>
  <Paragraphs>110</Paragraphs>
  <Slides>21</Slides>
  <Notes>0</Notes>
  <HiddenSlides>0</HiddenSlides>
  <MMClips>1</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Origin</vt:lpstr>
      <vt:lpstr>Albert Bandura</vt:lpstr>
      <vt:lpstr>Family</vt:lpstr>
      <vt:lpstr>Childhood and Education</vt:lpstr>
      <vt:lpstr>After School Life</vt:lpstr>
      <vt:lpstr>Why did he study Psychology?</vt:lpstr>
      <vt:lpstr>After life</vt:lpstr>
      <vt:lpstr>Early Studies</vt:lpstr>
      <vt:lpstr>Adolescent Aggression</vt:lpstr>
      <vt:lpstr>Bobo Doll Experiment</vt:lpstr>
      <vt:lpstr>Bobo Doll Experiment</vt:lpstr>
      <vt:lpstr>Steps Followed</vt:lpstr>
      <vt:lpstr>Steps Followed</vt:lpstr>
      <vt:lpstr>Toys in The Experiment</vt:lpstr>
      <vt:lpstr>A study of Aggression. The Bobo Doll Experiment</vt:lpstr>
      <vt:lpstr>Bobo Doll Experiment</vt:lpstr>
      <vt:lpstr>Table of experiment results: # of aggressive instances</vt:lpstr>
      <vt:lpstr>Experiments Results</vt:lpstr>
      <vt:lpstr>Shortcoming of the Experiment</vt:lpstr>
      <vt:lpstr>Steps for Modeling Process</vt:lpstr>
      <vt:lpstr>Other Research by Bandura</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Albert Bandura</dc:title>
  <dc:creator>Student_28</dc:creator>
  <cp:lastModifiedBy>Comp13</cp:lastModifiedBy>
  <cp:revision>43</cp:revision>
  <dcterms:created xsi:type="dcterms:W3CDTF">2009-10-22T19:15:00Z</dcterms:created>
  <dcterms:modified xsi:type="dcterms:W3CDTF">2009-11-11T15:47:50Z</dcterms:modified>
</cp:coreProperties>
</file>